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 bookmarkIdSeed="3">
  <p:sldMasterIdLst>
    <p:sldMasterId id="2147483648" r:id="rId1"/>
    <p:sldMasterId id="2147483672" r:id="rId2"/>
  </p:sldMasterIdLst>
  <p:notesMasterIdLst>
    <p:notesMasterId r:id="rId63"/>
  </p:notesMasterIdLst>
  <p:handoutMasterIdLst>
    <p:handoutMasterId r:id="rId64"/>
  </p:handoutMasterIdLst>
  <p:sldIdLst>
    <p:sldId id="256" r:id="rId3"/>
    <p:sldId id="412" r:id="rId4"/>
    <p:sldId id="517" r:id="rId5"/>
    <p:sldId id="299" r:id="rId6"/>
    <p:sldId id="410" r:id="rId7"/>
    <p:sldId id="409" r:id="rId8"/>
    <p:sldId id="316" r:id="rId9"/>
    <p:sldId id="454" r:id="rId10"/>
    <p:sldId id="438" r:id="rId11"/>
    <p:sldId id="439" r:id="rId12"/>
    <p:sldId id="440" r:id="rId13"/>
    <p:sldId id="507" r:id="rId14"/>
    <p:sldId id="508" r:id="rId15"/>
    <p:sldId id="462" r:id="rId16"/>
    <p:sldId id="463" r:id="rId17"/>
    <p:sldId id="509" r:id="rId18"/>
    <p:sldId id="442" r:id="rId19"/>
    <p:sldId id="447" r:id="rId20"/>
    <p:sldId id="464" r:id="rId21"/>
    <p:sldId id="466" r:id="rId22"/>
    <p:sldId id="465" r:id="rId23"/>
    <p:sldId id="510" r:id="rId24"/>
    <p:sldId id="448" r:id="rId25"/>
    <p:sldId id="503" r:id="rId26"/>
    <p:sldId id="511" r:id="rId27"/>
    <p:sldId id="512" r:id="rId28"/>
    <p:sldId id="459" r:id="rId29"/>
    <p:sldId id="513" r:id="rId30"/>
    <p:sldId id="496" r:id="rId31"/>
    <p:sldId id="481" r:id="rId32"/>
    <p:sldId id="483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5" r:id="rId44"/>
    <p:sldId id="494" r:id="rId45"/>
    <p:sldId id="482" r:id="rId46"/>
    <p:sldId id="499" r:id="rId47"/>
    <p:sldId id="500" r:id="rId48"/>
    <p:sldId id="501" r:id="rId49"/>
    <p:sldId id="502" r:id="rId50"/>
    <p:sldId id="514" r:id="rId51"/>
    <p:sldId id="450" r:id="rId52"/>
    <p:sldId id="451" r:id="rId53"/>
    <p:sldId id="515" r:id="rId54"/>
    <p:sldId id="516" r:id="rId55"/>
    <p:sldId id="452" r:id="rId56"/>
    <p:sldId id="518" r:id="rId57"/>
    <p:sldId id="457" r:id="rId58"/>
    <p:sldId id="443" r:id="rId59"/>
    <p:sldId id="444" r:id="rId60"/>
    <p:sldId id="456" r:id="rId61"/>
    <p:sldId id="449" r:id="rId6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4490" userDrawn="1">
          <p15:clr>
            <a:srgbClr val="A4A3A4"/>
          </p15:clr>
        </p15:guide>
        <p15:guide id="4" pos="36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AEA6A4"/>
    <a:srgbClr val="000000"/>
    <a:srgbClr val="FF3300"/>
    <a:srgbClr val="33CCFF"/>
    <a:srgbClr val="847573"/>
    <a:srgbClr val="F9A89F"/>
    <a:srgbClr val="8F8685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94707" autoAdjust="0"/>
  </p:normalViewPr>
  <p:slideViewPr>
    <p:cSldViewPr snapToGrid="0">
      <p:cViewPr varScale="1">
        <p:scale>
          <a:sx n="71" d="100"/>
          <a:sy n="71" d="100"/>
        </p:scale>
        <p:origin x="1200" y="66"/>
      </p:cViewPr>
      <p:guideLst>
        <p:guide orient="horz" pos="2863"/>
        <p:guide pos="4490"/>
        <p:guide pos="36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-31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246062992125985E-2"/>
          <c:y val="0.16245370370370371"/>
          <c:w val="0.88897440944881889"/>
          <c:h val="0.671457786526684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Feuil1!#REF!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F5-4229-9804-5B403231B1A2}"/>
            </c:ext>
          </c:extLst>
        </c:ser>
        <c:ser>
          <c:idx val="1"/>
          <c:order val="1"/>
          <c:spPr>
            <a:ln w="508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Feuil1!$A$1:$SG$1</c:f>
              <c:numCache>
                <c:formatCode>General</c:formatCode>
                <c:ptCount val="501"/>
                <c:pt idx="0">
                  <c:v>0</c:v>
                </c:pt>
                <c:pt idx="1">
                  <c:v>6.2790519529313374E-2</c:v>
                </c:pt>
                <c:pt idx="2">
                  <c:v>0.12533323356430426</c:v>
                </c:pt>
                <c:pt idx="3">
                  <c:v>0.1873813145857246</c:v>
                </c:pt>
                <c:pt idx="4">
                  <c:v>0.24868988716485479</c:v>
                </c:pt>
                <c:pt idx="5">
                  <c:v>0.3090169943749474</c:v>
                </c:pt>
                <c:pt idx="6">
                  <c:v>0.36812455268467792</c:v>
                </c:pt>
                <c:pt idx="7">
                  <c:v>0.42577929156507272</c:v>
                </c:pt>
                <c:pt idx="8">
                  <c:v>0.48175367410171532</c:v>
                </c:pt>
                <c:pt idx="9">
                  <c:v>0.53582679497899666</c:v>
                </c:pt>
                <c:pt idx="10">
                  <c:v>0.58778525229247314</c:v>
                </c:pt>
                <c:pt idx="11">
                  <c:v>0.63742398974868963</c:v>
                </c:pt>
                <c:pt idx="12">
                  <c:v>0.68454710592868862</c:v>
                </c:pt>
                <c:pt idx="13">
                  <c:v>0.72896862742141155</c:v>
                </c:pt>
                <c:pt idx="14">
                  <c:v>0.77051324277578925</c:v>
                </c:pt>
                <c:pt idx="15">
                  <c:v>0.80901699437494745</c:v>
                </c:pt>
                <c:pt idx="16">
                  <c:v>0.84432792550201508</c:v>
                </c:pt>
                <c:pt idx="17">
                  <c:v>0.87630668004386369</c:v>
                </c:pt>
                <c:pt idx="18">
                  <c:v>0.90482705246601958</c:v>
                </c:pt>
                <c:pt idx="19">
                  <c:v>0.92977648588825135</c:v>
                </c:pt>
                <c:pt idx="20">
                  <c:v>0.95105651629515353</c:v>
                </c:pt>
                <c:pt idx="21">
                  <c:v>0.96858316112863108</c:v>
                </c:pt>
                <c:pt idx="22">
                  <c:v>0.98228725072868861</c:v>
                </c:pt>
                <c:pt idx="23">
                  <c:v>0.99211470131447788</c:v>
                </c:pt>
                <c:pt idx="24">
                  <c:v>0.99802672842827156</c:v>
                </c:pt>
                <c:pt idx="25">
                  <c:v>1</c:v>
                </c:pt>
                <c:pt idx="26">
                  <c:v>0.99802672842827156</c:v>
                </c:pt>
                <c:pt idx="27">
                  <c:v>0.99211470131447776</c:v>
                </c:pt>
                <c:pt idx="28">
                  <c:v>0.98228725072868861</c:v>
                </c:pt>
                <c:pt idx="29">
                  <c:v>0.96858316112863119</c:v>
                </c:pt>
                <c:pt idx="30">
                  <c:v>0.95105651629515364</c:v>
                </c:pt>
                <c:pt idx="31">
                  <c:v>0.92977648588825146</c:v>
                </c:pt>
                <c:pt idx="32">
                  <c:v>0.90482705246601947</c:v>
                </c:pt>
                <c:pt idx="33">
                  <c:v>0.87630668004386347</c:v>
                </c:pt>
                <c:pt idx="34">
                  <c:v>0.84432792550201496</c:v>
                </c:pt>
                <c:pt idx="35">
                  <c:v>0.80901699437494745</c:v>
                </c:pt>
                <c:pt idx="36">
                  <c:v>0.77051324277578925</c:v>
                </c:pt>
                <c:pt idx="37">
                  <c:v>0.72896862742141144</c:v>
                </c:pt>
                <c:pt idx="38">
                  <c:v>0.68454710592868884</c:v>
                </c:pt>
                <c:pt idx="39">
                  <c:v>0.63742398974868986</c:v>
                </c:pt>
                <c:pt idx="40">
                  <c:v>0.58778525229247325</c:v>
                </c:pt>
                <c:pt idx="41">
                  <c:v>0.53582679497899666</c:v>
                </c:pt>
                <c:pt idx="42">
                  <c:v>0.4817536741017156</c:v>
                </c:pt>
                <c:pt idx="43">
                  <c:v>0.42577929156507288</c:v>
                </c:pt>
                <c:pt idx="44">
                  <c:v>0.36812455268467814</c:v>
                </c:pt>
                <c:pt idx="45">
                  <c:v>0.30901699437494751</c:v>
                </c:pt>
                <c:pt idx="46">
                  <c:v>0.24868988716485482</c:v>
                </c:pt>
                <c:pt idx="47">
                  <c:v>0.18738131458572457</c:v>
                </c:pt>
                <c:pt idx="48">
                  <c:v>0.12533323356430454</c:v>
                </c:pt>
                <c:pt idx="49">
                  <c:v>6.2790519529313582E-2</c:v>
                </c:pt>
                <c:pt idx="50">
                  <c:v>1.2246467991473532E-16</c:v>
                </c:pt>
                <c:pt idx="51">
                  <c:v>-6.2790519529313346E-2</c:v>
                </c:pt>
                <c:pt idx="52">
                  <c:v>-0.12533323356430429</c:v>
                </c:pt>
                <c:pt idx="53">
                  <c:v>-0.18738131458572477</c:v>
                </c:pt>
                <c:pt idx="54">
                  <c:v>-0.24868988716485502</c:v>
                </c:pt>
                <c:pt idx="55">
                  <c:v>-0.30901699437494773</c:v>
                </c:pt>
                <c:pt idx="56">
                  <c:v>-0.36812455268467831</c:v>
                </c:pt>
                <c:pt idx="57">
                  <c:v>-0.42577929156507266</c:v>
                </c:pt>
                <c:pt idx="58">
                  <c:v>-0.48175367410171499</c:v>
                </c:pt>
                <c:pt idx="59">
                  <c:v>-0.53582679497899643</c:v>
                </c:pt>
                <c:pt idx="60">
                  <c:v>-0.58778525229247303</c:v>
                </c:pt>
                <c:pt idx="61">
                  <c:v>-0.63742398974868963</c:v>
                </c:pt>
                <c:pt idx="62">
                  <c:v>-0.68454710592868873</c:v>
                </c:pt>
                <c:pt idx="63">
                  <c:v>-0.72896862742141133</c:v>
                </c:pt>
                <c:pt idx="64">
                  <c:v>-0.77051324277578936</c:v>
                </c:pt>
                <c:pt idx="65">
                  <c:v>-0.80901699437494734</c:v>
                </c:pt>
                <c:pt idx="66">
                  <c:v>-0.8443279255020153</c:v>
                </c:pt>
                <c:pt idx="67">
                  <c:v>-0.87630668004386358</c:v>
                </c:pt>
                <c:pt idx="68">
                  <c:v>-0.9048270524660198</c:v>
                </c:pt>
                <c:pt idx="69">
                  <c:v>-0.92977648588825146</c:v>
                </c:pt>
                <c:pt idx="70">
                  <c:v>-0.95105651629515353</c:v>
                </c:pt>
                <c:pt idx="71">
                  <c:v>-0.96858316112863097</c:v>
                </c:pt>
                <c:pt idx="72">
                  <c:v>-0.98228725072868872</c:v>
                </c:pt>
                <c:pt idx="73">
                  <c:v>-0.99211470131447776</c:v>
                </c:pt>
                <c:pt idx="74">
                  <c:v>-0.99802672842827156</c:v>
                </c:pt>
                <c:pt idx="75">
                  <c:v>-1</c:v>
                </c:pt>
                <c:pt idx="76">
                  <c:v>-0.99802672842827156</c:v>
                </c:pt>
                <c:pt idx="77">
                  <c:v>-0.99211470131447788</c:v>
                </c:pt>
                <c:pt idx="78">
                  <c:v>-0.98228725072868872</c:v>
                </c:pt>
                <c:pt idx="79">
                  <c:v>-0.96858316112863108</c:v>
                </c:pt>
                <c:pt idx="80">
                  <c:v>-0.95105651629515364</c:v>
                </c:pt>
                <c:pt idx="81">
                  <c:v>-0.92977648588825124</c:v>
                </c:pt>
                <c:pt idx="82">
                  <c:v>-0.90482705246601958</c:v>
                </c:pt>
                <c:pt idx="83">
                  <c:v>-0.87630668004386336</c:v>
                </c:pt>
                <c:pt idx="84">
                  <c:v>-0.84432792550201552</c:v>
                </c:pt>
                <c:pt idx="85">
                  <c:v>-0.80901699437494756</c:v>
                </c:pt>
                <c:pt idx="86">
                  <c:v>-0.77051324277578959</c:v>
                </c:pt>
                <c:pt idx="87">
                  <c:v>-0.72896862742141155</c:v>
                </c:pt>
                <c:pt idx="88">
                  <c:v>-0.68454710592868895</c:v>
                </c:pt>
                <c:pt idx="89">
                  <c:v>-0.63742398974868963</c:v>
                </c:pt>
                <c:pt idx="90">
                  <c:v>-0.58778525229247336</c:v>
                </c:pt>
                <c:pt idx="91">
                  <c:v>-0.53582679497899632</c:v>
                </c:pt>
                <c:pt idx="92">
                  <c:v>-0.48175367410171532</c:v>
                </c:pt>
                <c:pt idx="93">
                  <c:v>-0.42577929156507222</c:v>
                </c:pt>
                <c:pt idx="94">
                  <c:v>-0.36812455268467786</c:v>
                </c:pt>
                <c:pt idx="95">
                  <c:v>-0.30901699437494762</c:v>
                </c:pt>
                <c:pt idx="96">
                  <c:v>-0.24868988716485535</c:v>
                </c:pt>
                <c:pt idx="97">
                  <c:v>-0.18738131458572468</c:v>
                </c:pt>
                <c:pt idx="98">
                  <c:v>-0.12533323356430465</c:v>
                </c:pt>
                <c:pt idx="99">
                  <c:v>-6.2790519529313263E-2</c:v>
                </c:pt>
                <c:pt idx="100">
                  <c:v>-2.4492935982947064E-16</c:v>
                </c:pt>
                <c:pt idx="101">
                  <c:v>6.2790519529312777E-2</c:v>
                </c:pt>
                <c:pt idx="102">
                  <c:v>0.12533323356430418</c:v>
                </c:pt>
                <c:pt idx="103">
                  <c:v>0.18738131458572421</c:v>
                </c:pt>
                <c:pt idx="104">
                  <c:v>0.24868988716485488</c:v>
                </c:pt>
                <c:pt idx="105">
                  <c:v>0.30901699437494717</c:v>
                </c:pt>
                <c:pt idx="106">
                  <c:v>0.3681245526846782</c:v>
                </c:pt>
                <c:pt idx="107">
                  <c:v>0.42577929156507255</c:v>
                </c:pt>
                <c:pt idx="108">
                  <c:v>0.48175367410171566</c:v>
                </c:pt>
                <c:pt idx="109">
                  <c:v>0.53582679497899666</c:v>
                </c:pt>
                <c:pt idx="110">
                  <c:v>0.58778525229247358</c:v>
                </c:pt>
                <c:pt idx="111">
                  <c:v>0.63742398974868997</c:v>
                </c:pt>
                <c:pt idx="112">
                  <c:v>0.68454710592868928</c:v>
                </c:pt>
                <c:pt idx="113">
                  <c:v>0.72896862742141189</c:v>
                </c:pt>
                <c:pt idx="114">
                  <c:v>0.77051324277578925</c:v>
                </c:pt>
                <c:pt idx="115">
                  <c:v>0.80901699437494778</c:v>
                </c:pt>
                <c:pt idx="116">
                  <c:v>0.84432792550201474</c:v>
                </c:pt>
                <c:pt idx="117">
                  <c:v>0.87630668004386314</c:v>
                </c:pt>
                <c:pt idx="118">
                  <c:v>0.90482705246601935</c:v>
                </c:pt>
                <c:pt idx="119">
                  <c:v>0.92977648588825113</c:v>
                </c:pt>
                <c:pt idx="120">
                  <c:v>0.95105651629515353</c:v>
                </c:pt>
                <c:pt idx="121">
                  <c:v>0.96858316112863097</c:v>
                </c:pt>
                <c:pt idx="122">
                  <c:v>0.98228725072868861</c:v>
                </c:pt>
                <c:pt idx="123">
                  <c:v>0.99211470131447776</c:v>
                </c:pt>
                <c:pt idx="124">
                  <c:v>0.99802672842827156</c:v>
                </c:pt>
                <c:pt idx="125">
                  <c:v>1</c:v>
                </c:pt>
                <c:pt idx="126">
                  <c:v>0.99802672842827156</c:v>
                </c:pt>
                <c:pt idx="127">
                  <c:v>0.99211470131447788</c:v>
                </c:pt>
                <c:pt idx="128">
                  <c:v>0.98228725072868861</c:v>
                </c:pt>
                <c:pt idx="129">
                  <c:v>0.96858316112863108</c:v>
                </c:pt>
                <c:pt idx="130">
                  <c:v>0.95105651629515364</c:v>
                </c:pt>
                <c:pt idx="131">
                  <c:v>0.92977648588825168</c:v>
                </c:pt>
                <c:pt idx="132">
                  <c:v>0.90482705246601924</c:v>
                </c:pt>
                <c:pt idx="133">
                  <c:v>0.87630668004386336</c:v>
                </c:pt>
                <c:pt idx="134">
                  <c:v>0.84432792550201508</c:v>
                </c:pt>
                <c:pt idx="135">
                  <c:v>0.80901699437494756</c:v>
                </c:pt>
                <c:pt idx="136">
                  <c:v>0.77051324277578859</c:v>
                </c:pt>
                <c:pt idx="137">
                  <c:v>0.728968627421411</c:v>
                </c:pt>
                <c:pt idx="138">
                  <c:v>0.68454710592868839</c:v>
                </c:pt>
                <c:pt idx="139">
                  <c:v>0.63742398974868975</c:v>
                </c:pt>
                <c:pt idx="140">
                  <c:v>0.58778525229247336</c:v>
                </c:pt>
                <c:pt idx="141">
                  <c:v>0.53582679497899721</c:v>
                </c:pt>
                <c:pt idx="142">
                  <c:v>0.48175367410171621</c:v>
                </c:pt>
                <c:pt idx="143">
                  <c:v>0.42577929156507394</c:v>
                </c:pt>
                <c:pt idx="144">
                  <c:v>0.36812455268467797</c:v>
                </c:pt>
                <c:pt idx="145">
                  <c:v>0.30901699437494778</c:v>
                </c:pt>
                <c:pt idx="146">
                  <c:v>0.24868988716485549</c:v>
                </c:pt>
                <c:pt idx="147">
                  <c:v>0.18738131458572568</c:v>
                </c:pt>
                <c:pt idx="148">
                  <c:v>0.1253332335643039</c:v>
                </c:pt>
                <c:pt idx="149">
                  <c:v>6.2790519529313388E-2</c:v>
                </c:pt>
                <c:pt idx="150">
                  <c:v>3.6739403974420594E-16</c:v>
                </c:pt>
                <c:pt idx="151">
                  <c:v>-6.2790519529312652E-2</c:v>
                </c:pt>
                <c:pt idx="152">
                  <c:v>-0.12533323356430318</c:v>
                </c:pt>
                <c:pt idx="153">
                  <c:v>-0.18738131458572496</c:v>
                </c:pt>
                <c:pt idx="154">
                  <c:v>-0.24868988716485477</c:v>
                </c:pt>
                <c:pt idx="155">
                  <c:v>-0.30901699437494706</c:v>
                </c:pt>
                <c:pt idx="156">
                  <c:v>-0.36812455268467725</c:v>
                </c:pt>
                <c:pt idx="157">
                  <c:v>-0.42577929156507327</c:v>
                </c:pt>
                <c:pt idx="158">
                  <c:v>-0.48175367410171555</c:v>
                </c:pt>
                <c:pt idx="159">
                  <c:v>-0.53582679497899655</c:v>
                </c:pt>
                <c:pt idx="160">
                  <c:v>-0.5877852522924728</c:v>
                </c:pt>
                <c:pt idx="161">
                  <c:v>-0.63742398974869052</c:v>
                </c:pt>
                <c:pt idx="162">
                  <c:v>-0.68454710592868917</c:v>
                </c:pt>
                <c:pt idx="163">
                  <c:v>-0.72896862742141177</c:v>
                </c:pt>
                <c:pt idx="164">
                  <c:v>-0.77051324277578914</c:v>
                </c:pt>
                <c:pt idx="165">
                  <c:v>-0.80901699437494723</c:v>
                </c:pt>
                <c:pt idx="166">
                  <c:v>-0.84432792550201563</c:v>
                </c:pt>
                <c:pt idx="167">
                  <c:v>-0.87630668004386303</c:v>
                </c:pt>
                <c:pt idx="168">
                  <c:v>-0.90482705246601891</c:v>
                </c:pt>
                <c:pt idx="169">
                  <c:v>-0.92977648588825135</c:v>
                </c:pt>
                <c:pt idx="170">
                  <c:v>-0.95105651629515342</c:v>
                </c:pt>
                <c:pt idx="171">
                  <c:v>-0.96858316112863097</c:v>
                </c:pt>
                <c:pt idx="172">
                  <c:v>-0.9822872507286885</c:v>
                </c:pt>
                <c:pt idx="173">
                  <c:v>-0.99211470131447788</c:v>
                </c:pt>
                <c:pt idx="174">
                  <c:v>-0.99802672842827156</c:v>
                </c:pt>
                <c:pt idx="175">
                  <c:v>-1</c:v>
                </c:pt>
                <c:pt idx="176">
                  <c:v>-0.99802672842827156</c:v>
                </c:pt>
                <c:pt idx="177">
                  <c:v>-0.99211470131447799</c:v>
                </c:pt>
                <c:pt idx="178">
                  <c:v>-0.98228725072868861</c:v>
                </c:pt>
                <c:pt idx="179">
                  <c:v>-0.96858316112863119</c:v>
                </c:pt>
                <c:pt idx="180">
                  <c:v>-0.95105651629515375</c:v>
                </c:pt>
                <c:pt idx="181">
                  <c:v>-0.92977648588825168</c:v>
                </c:pt>
                <c:pt idx="182">
                  <c:v>-0.90482705246601924</c:v>
                </c:pt>
                <c:pt idx="183">
                  <c:v>-0.87630668004386347</c:v>
                </c:pt>
                <c:pt idx="184">
                  <c:v>-0.84432792550201519</c:v>
                </c:pt>
                <c:pt idx="185">
                  <c:v>-0.80901699437494767</c:v>
                </c:pt>
                <c:pt idx="186">
                  <c:v>-0.77051324277578859</c:v>
                </c:pt>
                <c:pt idx="187">
                  <c:v>-0.72896862742141111</c:v>
                </c:pt>
                <c:pt idx="188">
                  <c:v>-0.6845471059286885</c:v>
                </c:pt>
                <c:pt idx="189">
                  <c:v>-0.63742398974868975</c:v>
                </c:pt>
                <c:pt idx="190">
                  <c:v>-0.58778525229247347</c:v>
                </c:pt>
                <c:pt idx="191">
                  <c:v>-0.53582679497899577</c:v>
                </c:pt>
                <c:pt idx="192">
                  <c:v>-0.48175367410171632</c:v>
                </c:pt>
                <c:pt idx="193">
                  <c:v>-0.42577929156507405</c:v>
                </c:pt>
                <c:pt idx="194">
                  <c:v>-0.36812455268467809</c:v>
                </c:pt>
                <c:pt idx="195">
                  <c:v>-0.3090169943749479</c:v>
                </c:pt>
                <c:pt idx="196">
                  <c:v>-0.2486898871648556</c:v>
                </c:pt>
                <c:pt idx="197">
                  <c:v>-0.18738131458572579</c:v>
                </c:pt>
                <c:pt idx="198">
                  <c:v>-0.12533323356430401</c:v>
                </c:pt>
                <c:pt idx="199">
                  <c:v>-6.2790519529313513E-2</c:v>
                </c:pt>
                <c:pt idx="200">
                  <c:v>-4.8985871965894128E-16</c:v>
                </c:pt>
                <c:pt idx="201">
                  <c:v>6.2790519529314304E-2</c:v>
                </c:pt>
                <c:pt idx="202">
                  <c:v>0.12533323356430304</c:v>
                </c:pt>
                <c:pt idx="203">
                  <c:v>0.18738131458572485</c:v>
                </c:pt>
                <c:pt idx="204">
                  <c:v>0.24868988716485466</c:v>
                </c:pt>
                <c:pt idx="205">
                  <c:v>0.30901699437494523</c:v>
                </c:pt>
                <c:pt idx="206">
                  <c:v>0.36812455268467714</c:v>
                </c:pt>
                <c:pt idx="207">
                  <c:v>0.42577929156507155</c:v>
                </c:pt>
                <c:pt idx="208">
                  <c:v>0.48175367410171543</c:v>
                </c:pt>
                <c:pt idx="209">
                  <c:v>0.53582679497899499</c:v>
                </c:pt>
                <c:pt idx="210">
                  <c:v>0.58778525229247269</c:v>
                </c:pt>
                <c:pt idx="211">
                  <c:v>0.63742398974868908</c:v>
                </c:pt>
                <c:pt idx="212">
                  <c:v>0.68454710592868906</c:v>
                </c:pt>
                <c:pt idx="213">
                  <c:v>0.72896862742141044</c:v>
                </c:pt>
                <c:pt idx="214">
                  <c:v>0.77051324277578914</c:v>
                </c:pt>
                <c:pt idx="215">
                  <c:v>0.80901699437494712</c:v>
                </c:pt>
                <c:pt idx="216">
                  <c:v>0.84432792550201552</c:v>
                </c:pt>
                <c:pt idx="217">
                  <c:v>0.87630668004386303</c:v>
                </c:pt>
                <c:pt idx="218">
                  <c:v>0.90482705246601958</c:v>
                </c:pt>
                <c:pt idx="219">
                  <c:v>0.92977648588825135</c:v>
                </c:pt>
                <c:pt idx="220">
                  <c:v>0.95105651629515398</c:v>
                </c:pt>
                <c:pt idx="221">
                  <c:v>0.96858316112863085</c:v>
                </c:pt>
                <c:pt idx="222">
                  <c:v>0.98228725072868883</c:v>
                </c:pt>
                <c:pt idx="223">
                  <c:v>0.99211470131447788</c:v>
                </c:pt>
                <c:pt idx="224">
                  <c:v>0.99802672842827167</c:v>
                </c:pt>
                <c:pt idx="225">
                  <c:v>1</c:v>
                </c:pt>
                <c:pt idx="226">
                  <c:v>0.99802672842827156</c:v>
                </c:pt>
                <c:pt idx="227">
                  <c:v>0.99211470131447799</c:v>
                </c:pt>
                <c:pt idx="228">
                  <c:v>0.98228725072868861</c:v>
                </c:pt>
                <c:pt idx="229">
                  <c:v>0.96858316112863119</c:v>
                </c:pt>
                <c:pt idx="230">
                  <c:v>0.9510565162951532</c:v>
                </c:pt>
                <c:pt idx="231">
                  <c:v>0.92977648588825179</c:v>
                </c:pt>
                <c:pt idx="232">
                  <c:v>0.90482705246602013</c:v>
                </c:pt>
                <c:pt idx="233">
                  <c:v>0.87630668004386358</c:v>
                </c:pt>
                <c:pt idx="234">
                  <c:v>0.84432792550201619</c:v>
                </c:pt>
                <c:pt idx="235">
                  <c:v>0.80901699437494778</c:v>
                </c:pt>
                <c:pt idx="236">
                  <c:v>0.77051324277578981</c:v>
                </c:pt>
                <c:pt idx="237">
                  <c:v>0.72896862742141111</c:v>
                </c:pt>
                <c:pt idx="238">
                  <c:v>0.68454710592868984</c:v>
                </c:pt>
                <c:pt idx="239">
                  <c:v>0.63742398974868986</c:v>
                </c:pt>
                <c:pt idx="240">
                  <c:v>0.58778525229247358</c:v>
                </c:pt>
                <c:pt idx="241">
                  <c:v>0.53582679497899588</c:v>
                </c:pt>
                <c:pt idx="242">
                  <c:v>0.48175367410171643</c:v>
                </c:pt>
                <c:pt idx="243">
                  <c:v>0.42577929156507255</c:v>
                </c:pt>
                <c:pt idx="244">
                  <c:v>0.3681245526846782</c:v>
                </c:pt>
                <c:pt idx="245">
                  <c:v>0.30901699437494629</c:v>
                </c:pt>
                <c:pt idx="246">
                  <c:v>0.24868988716485571</c:v>
                </c:pt>
                <c:pt idx="247">
                  <c:v>0.18738131458572418</c:v>
                </c:pt>
                <c:pt idx="248">
                  <c:v>0.12533323356430415</c:v>
                </c:pt>
                <c:pt idx="249">
                  <c:v>6.2790519529311861E-2</c:v>
                </c:pt>
                <c:pt idx="250">
                  <c:v>6.1232339957367663E-16</c:v>
                </c:pt>
                <c:pt idx="251">
                  <c:v>-6.279051952931064E-2</c:v>
                </c:pt>
                <c:pt idx="252">
                  <c:v>-0.12533323356430293</c:v>
                </c:pt>
                <c:pt idx="253">
                  <c:v>-0.18738131458572296</c:v>
                </c:pt>
                <c:pt idx="254">
                  <c:v>-0.24868988716485452</c:v>
                </c:pt>
                <c:pt idx="255">
                  <c:v>-0.30901699437494512</c:v>
                </c:pt>
                <c:pt idx="256">
                  <c:v>-0.3681245526846787</c:v>
                </c:pt>
                <c:pt idx="257">
                  <c:v>-0.42577929156506983</c:v>
                </c:pt>
                <c:pt idx="258">
                  <c:v>-0.48175367410171532</c:v>
                </c:pt>
                <c:pt idx="259">
                  <c:v>-0.53582679497899632</c:v>
                </c:pt>
                <c:pt idx="260">
                  <c:v>-0.58778525229247258</c:v>
                </c:pt>
                <c:pt idx="261">
                  <c:v>-0.63742398974868897</c:v>
                </c:pt>
                <c:pt idx="262">
                  <c:v>-0.68454710592868773</c:v>
                </c:pt>
                <c:pt idx="263">
                  <c:v>-0.72896862742141033</c:v>
                </c:pt>
                <c:pt idx="264">
                  <c:v>-0.77051324277579014</c:v>
                </c:pt>
                <c:pt idx="265">
                  <c:v>-0.80901699437494601</c:v>
                </c:pt>
                <c:pt idx="266">
                  <c:v>-0.84432792550201552</c:v>
                </c:pt>
                <c:pt idx="267">
                  <c:v>-0.87630668004386381</c:v>
                </c:pt>
                <c:pt idx="268">
                  <c:v>-0.90482705246601958</c:v>
                </c:pt>
                <c:pt idx="269">
                  <c:v>-0.92977648588825135</c:v>
                </c:pt>
                <c:pt idx="270">
                  <c:v>-0.95105651629515342</c:v>
                </c:pt>
                <c:pt idx="271">
                  <c:v>-0.96858316112863085</c:v>
                </c:pt>
                <c:pt idx="272">
                  <c:v>-0.98228725072868839</c:v>
                </c:pt>
                <c:pt idx="273">
                  <c:v>-0.99211470131447765</c:v>
                </c:pt>
                <c:pt idx="274">
                  <c:v>-0.99802672842827145</c:v>
                </c:pt>
                <c:pt idx="275">
                  <c:v>-1</c:v>
                </c:pt>
                <c:pt idx="276">
                  <c:v>-0.99802672842827178</c:v>
                </c:pt>
                <c:pt idx="277">
                  <c:v>-0.99211470131447776</c:v>
                </c:pt>
                <c:pt idx="278">
                  <c:v>-0.98228725072868939</c:v>
                </c:pt>
                <c:pt idx="279">
                  <c:v>-0.96858316112863119</c:v>
                </c:pt>
                <c:pt idx="280">
                  <c:v>-0.95105651629515375</c:v>
                </c:pt>
                <c:pt idx="281">
                  <c:v>-0.92977648588825179</c:v>
                </c:pt>
                <c:pt idx="282">
                  <c:v>-0.90482705246602013</c:v>
                </c:pt>
                <c:pt idx="283">
                  <c:v>-0.87630668004386447</c:v>
                </c:pt>
                <c:pt idx="284">
                  <c:v>-0.84432792550201619</c:v>
                </c:pt>
                <c:pt idx="285">
                  <c:v>-0.80901699437494679</c:v>
                </c:pt>
                <c:pt idx="286">
                  <c:v>-0.77051324277579103</c:v>
                </c:pt>
                <c:pt idx="287">
                  <c:v>-0.72896862742141133</c:v>
                </c:pt>
                <c:pt idx="288">
                  <c:v>-0.68454710592868873</c:v>
                </c:pt>
                <c:pt idx="289">
                  <c:v>-0.63742398974868997</c:v>
                </c:pt>
                <c:pt idx="290">
                  <c:v>-0.58778525229247369</c:v>
                </c:pt>
                <c:pt idx="291">
                  <c:v>-0.53582679497899754</c:v>
                </c:pt>
                <c:pt idx="292">
                  <c:v>-0.48175367410171654</c:v>
                </c:pt>
                <c:pt idx="293">
                  <c:v>-0.42577929156507105</c:v>
                </c:pt>
                <c:pt idx="294">
                  <c:v>-0.36812455268467997</c:v>
                </c:pt>
                <c:pt idx="295">
                  <c:v>-0.3090169943749464</c:v>
                </c:pt>
                <c:pt idx="296">
                  <c:v>-0.2486898871648541</c:v>
                </c:pt>
                <c:pt idx="297">
                  <c:v>-0.18738131458572779</c:v>
                </c:pt>
                <c:pt idx="298">
                  <c:v>-0.12533323356430426</c:v>
                </c:pt>
                <c:pt idx="299">
                  <c:v>-6.2790519529317301E-2</c:v>
                </c:pt>
                <c:pt idx="300">
                  <c:v>-7.3478807948841188E-16</c:v>
                </c:pt>
                <c:pt idx="301">
                  <c:v>6.2790519529312291E-2</c:v>
                </c:pt>
                <c:pt idx="302">
                  <c:v>0.12533323356430282</c:v>
                </c:pt>
                <c:pt idx="303">
                  <c:v>0.18738131458572635</c:v>
                </c:pt>
                <c:pt idx="304">
                  <c:v>0.24868988716485269</c:v>
                </c:pt>
                <c:pt idx="305">
                  <c:v>0.30901699437494501</c:v>
                </c:pt>
                <c:pt idx="306">
                  <c:v>0.36812455268467859</c:v>
                </c:pt>
                <c:pt idx="307">
                  <c:v>0.42577929156507294</c:v>
                </c:pt>
                <c:pt idx="308">
                  <c:v>0.48175367410171521</c:v>
                </c:pt>
                <c:pt idx="309">
                  <c:v>0.53582679497899632</c:v>
                </c:pt>
                <c:pt idx="310">
                  <c:v>0.58778525229246958</c:v>
                </c:pt>
                <c:pt idx="311">
                  <c:v>0.63742398974868886</c:v>
                </c:pt>
                <c:pt idx="312">
                  <c:v>0.68454710592868762</c:v>
                </c:pt>
                <c:pt idx="313">
                  <c:v>0.72896862742141022</c:v>
                </c:pt>
                <c:pt idx="314">
                  <c:v>0.77051324277578781</c:v>
                </c:pt>
                <c:pt idx="315">
                  <c:v>0.8090169943749459</c:v>
                </c:pt>
                <c:pt idx="316">
                  <c:v>0.84432792550201541</c:v>
                </c:pt>
                <c:pt idx="317">
                  <c:v>0.87630668004386369</c:v>
                </c:pt>
                <c:pt idx="318">
                  <c:v>0.90482705246601802</c:v>
                </c:pt>
                <c:pt idx="319">
                  <c:v>0.92977648588825124</c:v>
                </c:pt>
                <c:pt idx="320">
                  <c:v>0.95105651629515331</c:v>
                </c:pt>
                <c:pt idx="321">
                  <c:v>0.96858316112863085</c:v>
                </c:pt>
                <c:pt idx="322">
                  <c:v>0.98228725072868839</c:v>
                </c:pt>
                <c:pt idx="323">
                  <c:v>0.99211470131447754</c:v>
                </c:pt>
                <c:pt idx="324">
                  <c:v>0.99802672842827167</c:v>
                </c:pt>
                <c:pt idx="325">
                  <c:v>1</c:v>
                </c:pt>
                <c:pt idx="326">
                  <c:v>0.99802672842827178</c:v>
                </c:pt>
                <c:pt idx="327">
                  <c:v>0.99211470131447776</c:v>
                </c:pt>
                <c:pt idx="328">
                  <c:v>0.98228725072868872</c:v>
                </c:pt>
                <c:pt idx="329">
                  <c:v>0.96858316112863119</c:v>
                </c:pt>
                <c:pt idx="330">
                  <c:v>0.95105651629515386</c:v>
                </c:pt>
                <c:pt idx="331">
                  <c:v>0.92977648588825179</c:v>
                </c:pt>
                <c:pt idx="332">
                  <c:v>0.90482705246601869</c:v>
                </c:pt>
                <c:pt idx="333">
                  <c:v>0.87630668004386447</c:v>
                </c:pt>
                <c:pt idx="334">
                  <c:v>0.8443279255020163</c:v>
                </c:pt>
                <c:pt idx="335">
                  <c:v>0.80901699437494901</c:v>
                </c:pt>
                <c:pt idx="336">
                  <c:v>0.77051324277579114</c:v>
                </c:pt>
                <c:pt idx="337">
                  <c:v>0.72896862742141133</c:v>
                </c:pt>
                <c:pt idx="338">
                  <c:v>0.68454710592868873</c:v>
                </c:pt>
                <c:pt idx="339">
                  <c:v>0.63742398974869285</c:v>
                </c:pt>
                <c:pt idx="340">
                  <c:v>0.5877852522924738</c:v>
                </c:pt>
                <c:pt idx="341">
                  <c:v>0.53582679497899766</c:v>
                </c:pt>
                <c:pt idx="342">
                  <c:v>0.48175367410171666</c:v>
                </c:pt>
                <c:pt idx="343">
                  <c:v>0.42577929156507438</c:v>
                </c:pt>
                <c:pt idx="344">
                  <c:v>0.36812455268468008</c:v>
                </c:pt>
                <c:pt idx="345">
                  <c:v>0.30901699437494656</c:v>
                </c:pt>
                <c:pt idx="346">
                  <c:v>0.24868988716485424</c:v>
                </c:pt>
                <c:pt idx="347">
                  <c:v>0.1873813145857279</c:v>
                </c:pt>
                <c:pt idx="348">
                  <c:v>0.1253332335643044</c:v>
                </c:pt>
                <c:pt idx="349">
                  <c:v>6.2790519529313873E-2</c:v>
                </c:pt>
                <c:pt idx="350">
                  <c:v>8.5725275940314722E-16</c:v>
                </c:pt>
                <c:pt idx="351">
                  <c:v>-6.2790519529312167E-2</c:v>
                </c:pt>
                <c:pt idx="352">
                  <c:v>-0.12533323356430268</c:v>
                </c:pt>
                <c:pt idx="353">
                  <c:v>-0.18738131458572621</c:v>
                </c:pt>
                <c:pt idx="354">
                  <c:v>-0.24868988716485257</c:v>
                </c:pt>
                <c:pt idx="355">
                  <c:v>-0.3090169943749449</c:v>
                </c:pt>
                <c:pt idx="356">
                  <c:v>-0.36812455268467847</c:v>
                </c:pt>
                <c:pt idx="357">
                  <c:v>-0.42577929156507283</c:v>
                </c:pt>
                <c:pt idx="358">
                  <c:v>-0.48175367410171516</c:v>
                </c:pt>
                <c:pt idx="359">
                  <c:v>-0.53582679497899621</c:v>
                </c:pt>
                <c:pt idx="360">
                  <c:v>-0.58778525229246958</c:v>
                </c:pt>
                <c:pt idx="361">
                  <c:v>-0.63742398974868875</c:v>
                </c:pt>
                <c:pt idx="362">
                  <c:v>-0.6845471059286875</c:v>
                </c:pt>
                <c:pt idx="363">
                  <c:v>-0.72896862742141022</c:v>
                </c:pt>
                <c:pt idx="364">
                  <c:v>-0.7705132427757877</c:v>
                </c:pt>
                <c:pt idx="365">
                  <c:v>-0.8090169943749459</c:v>
                </c:pt>
                <c:pt idx="366">
                  <c:v>-0.84432792550201541</c:v>
                </c:pt>
                <c:pt idx="367">
                  <c:v>-0.87630668004386369</c:v>
                </c:pt>
                <c:pt idx="368">
                  <c:v>-0.90482705246601791</c:v>
                </c:pt>
                <c:pt idx="369">
                  <c:v>-0.92977648588825124</c:v>
                </c:pt>
                <c:pt idx="370">
                  <c:v>-0.95105651629515331</c:v>
                </c:pt>
                <c:pt idx="371">
                  <c:v>-0.96858316112863085</c:v>
                </c:pt>
                <c:pt idx="372">
                  <c:v>-0.98228725072868839</c:v>
                </c:pt>
                <c:pt idx="373">
                  <c:v>-0.99211470131447754</c:v>
                </c:pt>
                <c:pt idx="374">
                  <c:v>-0.99802672842827167</c:v>
                </c:pt>
                <c:pt idx="375">
                  <c:v>-1</c:v>
                </c:pt>
                <c:pt idx="376">
                  <c:v>-0.99802672842827178</c:v>
                </c:pt>
                <c:pt idx="377">
                  <c:v>-0.99211470131447776</c:v>
                </c:pt>
                <c:pt idx="378">
                  <c:v>-0.98228725072868872</c:v>
                </c:pt>
                <c:pt idx="379">
                  <c:v>-0.9685831611286313</c:v>
                </c:pt>
                <c:pt idx="380">
                  <c:v>-0.95105651629515386</c:v>
                </c:pt>
                <c:pt idx="381">
                  <c:v>-0.9297764858882519</c:v>
                </c:pt>
                <c:pt idx="382">
                  <c:v>-0.90482705246601869</c:v>
                </c:pt>
                <c:pt idx="383">
                  <c:v>-0.87630668004386458</c:v>
                </c:pt>
                <c:pt idx="384">
                  <c:v>-0.8443279255020163</c:v>
                </c:pt>
                <c:pt idx="385">
                  <c:v>-0.80901699437494901</c:v>
                </c:pt>
                <c:pt idx="386">
                  <c:v>-0.77051324277579125</c:v>
                </c:pt>
                <c:pt idx="387">
                  <c:v>-0.72896862742141144</c:v>
                </c:pt>
                <c:pt idx="388">
                  <c:v>-0.68454710592868884</c:v>
                </c:pt>
                <c:pt idx="389">
                  <c:v>-0.63742398974869285</c:v>
                </c:pt>
                <c:pt idx="390">
                  <c:v>-0.58778525229247391</c:v>
                </c:pt>
                <c:pt idx="391">
                  <c:v>-0.53582679497899777</c:v>
                </c:pt>
                <c:pt idx="392">
                  <c:v>-0.48175367410171677</c:v>
                </c:pt>
                <c:pt idx="393">
                  <c:v>-0.42577929156507449</c:v>
                </c:pt>
                <c:pt idx="394">
                  <c:v>-0.3681245526846802</c:v>
                </c:pt>
                <c:pt idx="395">
                  <c:v>-0.30901699437494667</c:v>
                </c:pt>
                <c:pt idx="396">
                  <c:v>-0.24868988716485435</c:v>
                </c:pt>
                <c:pt idx="397">
                  <c:v>-0.18738131458572804</c:v>
                </c:pt>
                <c:pt idx="398">
                  <c:v>-0.12533323356430451</c:v>
                </c:pt>
                <c:pt idx="399">
                  <c:v>-6.2790519529313998E-2</c:v>
                </c:pt>
                <c:pt idx="400">
                  <c:v>-9.7971743931788257E-16</c:v>
                </c:pt>
                <c:pt idx="401">
                  <c:v>6.2790519529312042E-2</c:v>
                </c:pt>
                <c:pt idx="402">
                  <c:v>0.12533323356429904</c:v>
                </c:pt>
                <c:pt idx="403">
                  <c:v>0.1873813145857261</c:v>
                </c:pt>
                <c:pt idx="404">
                  <c:v>0.24868988716485246</c:v>
                </c:pt>
                <c:pt idx="405">
                  <c:v>0.30901699437494479</c:v>
                </c:pt>
                <c:pt idx="406">
                  <c:v>0.36812455268467503</c:v>
                </c:pt>
                <c:pt idx="407">
                  <c:v>0.42577929156507272</c:v>
                </c:pt>
                <c:pt idx="408">
                  <c:v>0.48175367410171505</c:v>
                </c:pt>
                <c:pt idx="409">
                  <c:v>0.5358267949789961</c:v>
                </c:pt>
                <c:pt idx="410">
                  <c:v>0.58778525229246947</c:v>
                </c:pt>
                <c:pt idx="411">
                  <c:v>0.63742398974869141</c:v>
                </c:pt>
                <c:pt idx="412">
                  <c:v>0.68454710592868739</c:v>
                </c:pt>
                <c:pt idx="413">
                  <c:v>0.72896862742141011</c:v>
                </c:pt>
                <c:pt idx="414">
                  <c:v>0.7705132427757877</c:v>
                </c:pt>
                <c:pt idx="415">
                  <c:v>0.8090169943749479</c:v>
                </c:pt>
                <c:pt idx="416">
                  <c:v>0.8443279255020153</c:v>
                </c:pt>
                <c:pt idx="417">
                  <c:v>0.87630668004386358</c:v>
                </c:pt>
                <c:pt idx="418">
                  <c:v>0.90482705246601791</c:v>
                </c:pt>
                <c:pt idx="419">
                  <c:v>0.92977648588824979</c:v>
                </c:pt>
                <c:pt idx="420">
                  <c:v>0.9510565162951532</c:v>
                </c:pt>
                <c:pt idx="421">
                  <c:v>0.96858316112863074</c:v>
                </c:pt>
                <c:pt idx="422">
                  <c:v>0.98228725072868839</c:v>
                </c:pt>
                <c:pt idx="423">
                  <c:v>0.99211470131447799</c:v>
                </c:pt>
                <c:pt idx="424">
                  <c:v>0.99802672842827167</c:v>
                </c:pt>
                <c:pt idx="425">
                  <c:v>1</c:v>
                </c:pt>
                <c:pt idx="426">
                  <c:v>0.99802672842827178</c:v>
                </c:pt>
                <c:pt idx="427">
                  <c:v>0.99211470131447832</c:v>
                </c:pt>
                <c:pt idx="428">
                  <c:v>0.98228725072868872</c:v>
                </c:pt>
                <c:pt idx="429">
                  <c:v>0.9685831611286313</c:v>
                </c:pt>
                <c:pt idx="430">
                  <c:v>0.95105651629515386</c:v>
                </c:pt>
                <c:pt idx="431">
                  <c:v>0.92977648588825323</c:v>
                </c:pt>
                <c:pt idx="432">
                  <c:v>0.9048270524660188</c:v>
                </c:pt>
                <c:pt idx="433">
                  <c:v>0.87630668004386458</c:v>
                </c:pt>
                <c:pt idx="434">
                  <c:v>0.84432792550201641</c:v>
                </c:pt>
                <c:pt idx="435">
                  <c:v>0.80901699437494912</c:v>
                </c:pt>
                <c:pt idx="436">
                  <c:v>0.77051324277578903</c:v>
                </c:pt>
                <c:pt idx="437">
                  <c:v>0.72896862742141155</c:v>
                </c:pt>
                <c:pt idx="438">
                  <c:v>0.68454710592868895</c:v>
                </c:pt>
                <c:pt idx="439">
                  <c:v>0.63742398974869297</c:v>
                </c:pt>
                <c:pt idx="440">
                  <c:v>0.58778525229247114</c:v>
                </c:pt>
                <c:pt idx="441">
                  <c:v>0.53582679497899788</c:v>
                </c:pt>
                <c:pt idx="442">
                  <c:v>0.48175367410171688</c:v>
                </c:pt>
                <c:pt idx="443">
                  <c:v>0.4257792915650746</c:v>
                </c:pt>
                <c:pt idx="444">
                  <c:v>0.36812455268468031</c:v>
                </c:pt>
                <c:pt idx="445">
                  <c:v>0.30901699437494679</c:v>
                </c:pt>
                <c:pt idx="446">
                  <c:v>0.24868988716485446</c:v>
                </c:pt>
                <c:pt idx="447">
                  <c:v>0.18738131458572815</c:v>
                </c:pt>
                <c:pt idx="448">
                  <c:v>0.12533323356430109</c:v>
                </c:pt>
                <c:pt idx="449">
                  <c:v>6.2790519529314123E-2</c:v>
                </c:pt>
                <c:pt idx="450">
                  <c:v>1.1021821192326179E-15</c:v>
                </c:pt>
                <c:pt idx="451">
                  <c:v>-6.2790519529311917E-2</c:v>
                </c:pt>
                <c:pt idx="452">
                  <c:v>-0.12533323356429893</c:v>
                </c:pt>
                <c:pt idx="453">
                  <c:v>-0.18738131458572599</c:v>
                </c:pt>
                <c:pt idx="454">
                  <c:v>-0.24868988716485232</c:v>
                </c:pt>
                <c:pt idx="455">
                  <c:v>-0.30901699437494468</c:v>
                </c:pt>
                <c:pt idx="456">
                  <c:v>-0.36812455268467492</c:v>
                </c:pt>
                <c:pt idx="457">
                  <c:v>-0.4257792915650726</c:v>
                </c:pt>
                <c:pt idx="458">
                  <c:v>-0.48175367410171493</c:v>
                </c:pt>
                <c:pt idx="459">
                  <c:v>-0.53582679497899599</c:v>
                </c:pt>
                <c:pt idx="460">
                  <c:v>-0.58778525229246936</c:v>
                </c:pt>
                <c:pt idx="461">
                  <c:v>-0.6374239897486913</c:v>
                </c:pt>
                <c:pt idx="462">
                  <c:v>-0.68454710592868728</c:v>
                </c:pt>
                <c:pt idx="463">
                  <c:v>-0.72896862742141</c:v>
                </c:pt>
                <c:pt idx="464">
                  <c:v>-0.77051324277578759</c:v>
                </c:pt>
                <c:pt idx="465">
                  <c:v>-0.80901699437494778</c:v>
                </c:pt>
                <c:pt idx="466">
                  <c:v>-0.84432792550201519</c:v>
                </c:pt>
                <c:pt idx="467">
                  <c:v>-0.87630668004386358</c:v>
                </c:pt>
                <c:pt idx="468">
                  <c:v>-0.9048270524660178</c:v>
                </c:pt>
                <c:pt idx="469">
                  <c:v>-0.92977648588825246</c:v>
                </c:pt>
                <c:pt idx="470">
                  <c:v>-0.9510565162951532</c:v>
                </c:pt>
                <c:pt idx="471">
                  <c:v>-0.96858316112863074</c:v>
                </c:pt>
                <c:pt idx="472">
                  <c:v>-0.98228725072868828</c:v>
                </c:pt>
                <c:pt idx="473">
                  <c:v>-0.99211470131447799</c:v>
                </c:pt>
                <c:pt idx="474">
                  <c:v>-0.99802672842827167</c:v>
                </c:pt>
                <c:pt idx="475">
                  <c:v>-1</c:v>
                </c:pt>
                <c:pt idx="476">
                  <c:v>-0.99802672842827178</c:v>
                </c:pt>
                <c:pt idx="477">
                  <c:v>-0.99211470131447832</c:v>
                </c:pt>
                <c:pt idx="478">
                  <c:v>-0.98228725072868872</c:v>
                </c:pt>
                <c:pt idx="479">
                  <c:v>-0.9685831611286313</c:v>
                </c:pt>
                <c:pt idx="480">
                  <c:v>-0.95105651629515398</c:v>
                </c:pt>
                <c:pt idx="481">
                  <c:v>-0.92977648588825323</c:v>
                </c:pt>
                <c:pt idx="482">
                  <c:v>-0.9048270524660188</c:v>
                </c:pt>
                <c:pt idx="483">
                  <c:v>-0.87630668004386469</c:v>
                </c:pt>
                <c:pt idx="484">
                  <c:v>-0.84432792550201652</c:v>
                </c:pt>
                <c:pt idx="485">
                  <c:v>-0.80901699437494912</c:v>
                </c:pt>
                <c:pt idx="486">
                  <c:v>-0.77051324277578903</c:v>
                </c:pt>
                <c:pt idx="487">
                  <c:v>-0.72896862742141155</c:v>
                </c:pt>
                <c:pt idx="488">
                  <c:v>-0.68454710592868906</c:v>
                </c:pt>
                <c:pt idx="489">
                  <c:v>-0.63742398974869308</c:v>
                </c:pt>
                <c:pt idx="490">
                  <c:v>-0.58778525229247125</c:v>
                </c:pt>
                <c:pt idx="491">
                  <c:v>-0.53582679497899799</c:v>
                </c:pt>
                <c:pt idx="492">
                  <c:v>-0.48175367410171693</c:v>
                </c:pt>
                <c:pt idx="493">
                  <c:v>-0.42577929156507471</c:v>
                </c:pt>
                <c:pt idx="494">
                  <c:v>-0.36812455268467709</c:v>
                </c:pt>
                <c:pt idx="495">
                  <c:v>-0.3090169943749469</c:v>
                </c:pt>
                <c:pt idx="496">
                  <c:v>-0.2486898871648546</c:v>
                </c:pt>
                <c:pt idx="497">
                  <c:v>-0.18738131458572826</c:v>
                </c:pt>
                <c:pt idx="498">
                  <c:v>-0.12533323356430123</c:v>
                </c:pt>
                <c:pt idx="499">
                  <c:v>-6.2790519529314248E-2</c:v>
                </c:pt>
                <c:pt idx="500">
                  <c:v>-1.2246467991473533E-15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F5-4229-9804-5B403231B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179584"/>
        <c:axId val="33172864"/>
      </c:lineChart>
      <c:catAx>
        <c:axId val="66179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33172864"/>
        <c:crosses val="autoZero"/>
        <c:auto val="1"/>
        <c:lblAlgn val="ctr"/>
        <c:lblOffset val="100"/>
        <c:noMultiLvlLbl val="0"/>
      </c:catAx>
      <c:valAx>
        <c:axId val="3317286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17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D381-BC35-42A3-9779-82D8096CAB6E}" type="datetimeFigureOut">
              <a:rPr lang="fr-FR" smtClean="0"/>
              <a:pPr/>
              <a:t>12/09/2023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AB72B-9D73-4B79-A279-21CB7D78CB1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044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4392AB-BA94-4E89-A2B6-4BCE66B2C5D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722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0" y="2071688"/>
            <a:ext cx="5459413" cy="156845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3892550"/>
            <a:ext cx="5461000" cy="1690688"/>
          </a:xfrm>
        </p:spPr>
        <p:txBody>
          <a:bodyPr/>
          <a:lstStyle>
            <a:lvl1pPr marL="0" indent="0">
              <a:buFont typeface="Wingdings 2" pitchFamily="4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132513"/>
            <a:ext cx="2286000" cy="344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B571AE18-A13B-4231-8736-5FF4647272C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3888" y="146050"/>
            <a:ext cx="1917700" cy="59674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146050"/>
            <a:ext cx="5602288" cy="59674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BB82F06-C62A-4B62-A3E4-00CCFA5212D0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B9712F7E-3277-423D-AF0F-E70819C92C1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BA43951-F1BF-43DD-9ECC-B11C93E91A4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8A1786E-D960-48F7-836D-B5D7A47D5E1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617663"/>
            <a:ext cx="3759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800" y="1617663"/>
            <a:ext cx="376078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D58AC4FD-561B-4798-B60D-8F866A67FD4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3FF3E072-4547-4464-8084-E4F04D72F80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28A6B153-38E1-4CE8-A0D2-7A3023B5F0CC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C6DDD436-036D-4AFC-B45E-DF406FB8E6F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4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F8DDAEFB-A923-465D-B43C-FC51DF242E7D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8BEC196E-F33A-48F0-8D31-5B5C5E90AE4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C3D8837B-8458-4265-972B-757D52FC1061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75C90C2F-9FB9-45F6-B07F-2B9F53DE8086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3888" y="146050"/>
            <a:ext cx="1917700" cy="596741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146050"/>
            <a:ext cx="5602288" cy="59674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EF292D9E-78B8-4BD7-B350-8009499B8B9C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4289FFF7-9EDA-4302-AE47-8A0111B26166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617663"/>
            <a:ext cx="3759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800" y="1617663"/>
            <a:ext cx="376078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E2DEDB9B-674A-4A19-88F2-C3E3F1AE075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AEE1C198-315A-4170-B547-A051E240C81F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42FB173D-BB2B-445F-97D9-4DB4B769DE5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97B3F700-8A59-4A4A-BBBF-D313DDD5F73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9691139D-2DE0-48D8-9C7F-848F378ADA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ABA1296E-4158-4F88-B007-7F99A6464E6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98600" y="14605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17663"/>
            <a:ext cx="76723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6263" y="6453188"/>
            <a:ext cx="846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6CFDFD3F-B43C-4801-A416-FB389DFCDB85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4" charset="2"/>
        <a:buChar char="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682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2pPr>
      <a:lvl3pPr marL="728663" indent="-185738" algn="l" rtl="0" eaLnBrk="1" fontAlgn="base" hangingPunct="1">
        <a:spcBef>
          <a:spcPct val="80000"/>
        </a:spcBef>
        <a:spcAft>
          <a:spcPct val="0"/>
        </a:spcAft>
        <a:buClr>
          <a:schemeClr val="bg2"/>
        </a:buClr>
        <a:buFont typeface="Arial" pitchFamily="4" charset="0"/>
        <a:buChar char="-"/>
        <a:defRPr sz="2000">
          <a:solidFill>
            <a:schemeClr val="tx1"/>
          </a:solidFill>
          <a:latin typeface="+mn-lt"/>
          <a:ea typeface="ＭＳ Ｐゴシック" pitchFamily="4" charset="-128"/>
        </a:defRPr>
      </a:lvl3pPr>
      <a:lvl4pPr marL="1147763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4" charset="-128"/>
        </a:defRPr>
      </a:lvl4pPr>
      <a:lvl5pPr marL="15668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5pPr>
      <a:lvl6pPr marL="20240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6pPr>
      <a:lvl7pPr marL="24812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7pPr>
      <a:lvl8pPr marL="29384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8pPr>
      <a:lvl9pPr marL="33956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97013" y="14605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17663"/>
            <a:ext cx="76723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6263" y="6453188"/>
            <a:ext cx="8366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9AA4915D-41E5-48B0-8F72-8556C20F8D3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9pPr>
    </p:titleStyle>
    <p:bodyStyle>
      <a:lvl1pPr marL="271463" indent="-271463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4" charset="2"/>
        <a:buChar char="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68288" algn="l" rtl="0" fontAlgn="base">
        <a:spcBef>
          <a:spcPct val="20000"/>
        </a:spcBef>
        <a:spcAft>
          <a:spcPct val="0"/>
        </a:spcAft>
        <a:buClr>
          <a:schemeClr val="bg2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2pPr>
      <a:lvl3pPr marL="728663" indent="-185738" algn="l" rtl="0" fontAlgn="base">
        <a:spcBef>
          <a:spcPct val="80000"/>
        </a:spcBef>
        <a:spcAft>
          <a:spcPct val="0"/>
        </a:spcAft>
        <a:buClr>
          <a:schemeClr val="bg2"/>
        </a:buClr>
        <a:buFont typeface="Arial" pitchFamily="4" charset="0"/>
        <a:buChar char="-"/>
        <a:defRPr sz="2000">
          <a:solidFill>
            <a:schemeClr val="tx1"/>
          </a:solidFill>
          <a:latin typeface="+mn-lt"/>
          <a:ea typeface="ＭＳ Ｐゴシック" pitchFamily="4" charset="-128"/>
        </a:defRPr>
      </a:lvl3pPr>
      <a:lvl4pPr marL="1660525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4" charset="-128"/>
        </a:defRPr>
      </a:lvl4pPr>
      <a:lvl5pPr marL="20685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5pPr>
      <a:lvl6pPr marL="25257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6pPr>
      <a:lvl7pPr marL="29829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7pPr>
      <a:lvl8pPr marL="34401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8pPr>
      <a:lvl9pPr marL="38973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0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0.png"/><Relationship Id="rId5" Type="http://schemas.openxmlformats.org/officeDocument/2006/relationships/image" Target="../media/image36.png"/><Relationship Id="rId4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60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8.emf"/><Relationship Id="rId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5" Type="http://schemas.openxmlformats.org/officeDocument/2006/relationships/image" Target="../media/image76.pn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107.png"/><Relationship Id="rId5" Type="http://schemas.openxmlformats.org/officeDocument/2006/relationships/image" Target="../media/image92.png"/><Relationship Id="rId10" Type="http://schemas.openxmlformats.org/officeDocument/2006/relationships/image" Target="../media/image103.png"/><Relationship Id="rId4" Type="http://schemas.openxmlformats.org/officeDocument/2006/relationships/image" Target="../media/image91.png"/><Relationship Id="rId9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identiteutilisateur.fr/" TargetMode="External"/><Relationship Id="rId2" Type="http://schemas.openxmlformats.org/officeDocument/2006/relationships/hyperlink" Target="https://ecampus.paris-saclay.fr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emf"/><Relationship Id="rId7" Type="http://schemas.openxmlformats.org/officeDocument/2006/relationships/image" Target="../media/image19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gabet@telecom-paristech.fr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creativecommons.org/licenses/by-sa/2.0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429000" y="571480"/>
            <a:ext cx="5459413" cy="2786082"/>
          </a:xfrm>
        </p:spPr>
        <p:txBody>
          <a:bodyPr/>
          <a:lstStyle/>
          <a:p>
            <a:r>
              <a:rPr lang="fr-FR" sz="2400" dirty="0" smtClean="0">
                <a:latin typeface="Arial Narrow" pitchFamily="34" charset="0"/>
              </a:rPr>
              <a:t>Chapitre 2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/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>COM101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>Optique et photonique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>1</a:t>
            </a:r>
            <a:r>
              <a:rPr lang="fr-FR" sz="2400" baseline="30000" dirty="0" smtClean="0">
                <a:latin typeface="Arial Narrow" pitchFamily="34" charset="0"/>
              </a:rPr>
              <a:t>ère</a:t>
            </a:r>
            <a:r>
              <a:rPr lang="fr-FR" sz="2400" dirty="0" smtClean="0">
                <a:latin typeface="Arial Narrow" pitchFamily="34" charset="0"/>
              </a:rPr>
              <a:t> année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/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dirty="0" smtClean="0">
                <a:latin typeface="Arial Narrow" pitchFamily="34" charset="0"/>
              </a:rPr>
              <a:t>Ondes et analyse spectrale </a:t>
            </a:r>
            <a:r>
              <a:rPr lang="fr-FR" sz="2000" b="0" i="1" dirty="0" smtClean="0">
                <a:latin typeface="Arial Narrow" pitchFamily="34" charset="0"/>
              </a:rPr>
              <a:t>(1h30)</a:t>
            </a:r>
            <a:endParaRPr lang="fr-FR" b="0" i="1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latin typeface="Arial Narrow" pitchFamily="34" charset="0"/>
              </a:rPr>
              <a:t>Renaud GABET</a:t>
            </a:r>
          </a:p>
          <a:p>
            <a:r>
              <a:rPr lang="fr-FR" dirty="0" smtClean="0">
                <a:latin typeface="Arial Narrow" pitchFamily="34" charset="0"/>
              </a:rPr>
              <a:t>Bureau 3D41</a:t>
            </a:r>
          </a:p>
          <a:p>
            <a:r>
              <a:rPr lang="fr-FR" dirty="0" smtClean="0">
                <a:latin typeface="Arial Narrow" pitchFamily="34" charset="0"/>
              </a:rPr>
              <a:t>Renaud.gabet@telecom-paris.fr</a:t>
            </a: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03" y="632414"/>
            <a:ext cx="1767993" cy="272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9</a:t>
            </a:fld>
            <a:endParaRPr lang="fr-FR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030913" y="1243853"/>
            <a:ext cx="2869936" cy="2434234"/>
            <a:chOff x="146" y="654"/>
            <a:chExt cx="2824" cy="2538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V="1">
              <a:off x="987" y="731"/>
              <a:ext cx="0" cy="14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H="1">
              <a:off x="146" y="2158"/>
              <a:ext cx="841" cy="6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974" y="2158"/>
              <a:ext cx="122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400" y="2158"/>
              <a:ext cx="578" cy="4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 flipV="1">
              <a:off x="985" y="1259"/>
              <a:ext cx="3" cy="8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89" y="2151"/>
              <a:ext cx="928" cy="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28" y="2214"/>
              <a:ext cx="28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 dirty="0">
                  <a:latin typeface="Arial Narrow" pitchFamily="34" charset="0"/>
                </a:rPr>
                <a:t>z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012" y="654"/>
              <a:ext cx="28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 dirty="0">
                  <a:latin typeface="Arial Narrow" pitchFamily="34" charset="0"/>
                </a:rPr>
                <a:t>x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89" y="2775"/>
              <a:ext cx="28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>
                  <a:latin typeface="Arial Narrow" pitchFamily="34" charset="0"/>
                </a:rPr>
                <a:t>y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136" y="1674"/>
              <a:ext cx="32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Arial Narrow" pitchFamily="34" charset="0"/>
                </a:rPr>
                <a:t>k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70" y="1532"/>
              <a:ext cx="321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Arial Narrow" pitchFamily="34" charset="0"/>
                </a:rPr>
                <a:t>E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836" y="2327"/>
              <a:ext cx="332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Arial Narrow" pitchFamily="34" charset="0"/>
                </a:rPr>
                <a:t>B</a:t>
              </a: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206" y="1758"/>
              <a:ext cx="119" cy="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654" y="1578"/>
              <a:ext cx="11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903" y="2345"/>
              <a:ext cx="11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684" y="1322"/>
              <a:ext cx="1286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 dirty="0">
                  <a:latin typeface="Arial Narrow" pitchFamily="34" charset="0"/>
                </a:rPr>
                <a:t>Direction </a:t>
              </a:r>
              <a:r>
                <a:rPr lang="fr-FR" sz="2000" i="1" dirty="0" smtClean="0">
                  <a:latin typeface="Arial Narrow" pitchFamily="34" charset="0"/>
                </a:rPr>
                <a:t>de</a:t>
              </a:r>
            </a:p>
            <a:p>
              <a:r>
                <a:rPr lang="fr-FR" sz="2000" i="1" dirty="0" smtClean="0">
                  <a:latin typeface="Arial Narrow" pitchFamily="34" charset="0"/>
                </a:rPr>
                <a:t>propagation</a:t>
              </a:r>
              <a:endParaRPr lang="fr-FR" sz="2000" i="1" dirty="0">
                <a:latin typeface="Arial Narrow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920234"/>
            <a:ext cx="5519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 Généralités sur les équations de Maxwell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8900" y="1529834"/>
                <a:ext cx="6343403" cy="15366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77800"/>
                <a:r>
                  <a:rPr lang="fr-FR" dirty="0" smtClean="0">
                    <a:latin typeface="Arial Narrow" pitchFamily="34" charset="0"/>
                    <a:sym typeface="Wingdings" pitchFamily="2" charset="2"/>
                  </a:rPr>
                  <a:t> </a:t>
                </a:r>
                <a:r>
                  <a:rPr lang="fr-FR" dirty="0" smtClean="0">
                    <a:latin typeface="Arial Narrow" pitchFamily="34" charset="0"/>
                  </a:rPr>
                  <a:t>Les </a:t>
                </a:r>
                <a:r>
                  <a:rPr lang="fr-FR" b="1" dirty="0" smtClean="0">
                    <a:latin typeface="Arial Narrow" pitchFamily="34" charset="0"/>
                  </a:rPr>
                  <a:t>ondes électromagnétiques (EM) sont transverses</a:t>
                </a:r>
                <a:endParaRPr lang="fr-FR" dirty="0" smtClean="0">
                  <a:latin typeface="Arial Narrow" pitchFamily="34" charset="0"/>
                </a:endParaRPr>
              </a:p>
              <a:p>
                <a:pPr indent="177800"/>
                <a:r>
                  <a:rPr lang="fr-FR" dirty="0" smtClean="0">
                    <a:latin typeface="Arial Narrow" pitchFamily="34" charset="0"/>
                    <a:sym typeface="Wingdings" pitchFamily="2" charset="2"/>
                  </a:rPr>
                  <a:t> </a:t>
                </a:r>
                <a:r>
                  <a:rPr lang="fr-FR" dirty="0" smtClean="0">
                    <a:latin typeface="Arial Narrow" pitchFamily="34" charset="0"/>
                  </a:rPr>
                  <a:t>Ces </a:t>
                </a:r>
                <a:r>
                  <a:rPr lang="fr-FR" b="1" dirty="0" smtClean="0">
                    <a:latin typeface="Arial Narrow" pitchFamily="34" charset="0"/>
                  </a:rPr>
                  <a:t>champs sont couplés</a:t>
                </a:r>
              </a:p>
              <a:p>
                <a:pPr lvl="0" indent="177800"/>
                <a:r>
                  <a:rPr lang="fr-FR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  <a:sym typeface="Wingdings" pitchFamily="2" charset="2"/>
                  </a:rPr>
                  <a:t> L</a:t>
                </a:r>
                <a:r>
                  <a:rPr lang="fr-FR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es </a:t>
                </a:r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ondes planes</a:t>
                </a:r>
                <a:r>
                  <a:rPr lang="fr-FR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sont des solutions des équations de Maxwell</a:t>
                </a:r>
              </a:p>
              <a:p>
                <a:pPr lvl="0" indent="177800"/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  <a:sym typeface="Wingdings" panose="05000000000000000000" pitchFamily="2" charset="2"/>
                  </a:rPr>
                  <a:t> Le vecteur d’onde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𝒌</m:t>
                        </m:r>
                      </m:e>
                    </m:acc>
                  </m:oMath>
                </a14:m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  <a:sym typeface="Wingdings" panose="05000000000000000000" pitchFamily="2" charset="2"/>
                  </a:rPr>
                  <a:t> porte la direction de propagation</a:t>
                </a:r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</a:p>
              <a:p>
                <a:pPr>
                  <a:buFont typeface="Arial" pitchFamily="34" charset="0"/>
                  <a:buChar char="•"/>
                </a:pPr>
                <a:endParaRPr lang="fr-FR" dirty="0">
                  <a:latin typeface="Arial Narrow" pitchFamily="34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" y="1529834"/>
                <a:ext cx="6343403" cy="1536639"/>
              </a:xfrm>
              <a:prstGeom prst="rect">
                <a:avLst/>
              </a:prstGeom>
              <a:blipFill>
                <a:blip r:embed="rId2"/>
                <a:stretch>
                  <a:fillRect t="-19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828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4" name="Groupe 33"/>
          <p:cNvGrpSpPr/>
          <p:nvPr/>
        </p:nvGrpSpPr>
        <p:grpSpPr>
          <a:xfrm>
            <a:off x="5495026" y="4364966"/>
            <a:ext cx="2626040" cy="714389"/>
            <a:chOff x="5495026" y="4364966"/>
            <a:chExt cx="2626040" cy="714389"/>
          </a:xfrm>
        </p:grpSpPr>
        <p:sp>
          <p:nvSpPr>
            <p:cNvPr id="31" name="ZoneTexte 30"/>
            <p:cNvSpPr txBox="1"/>
            <p:nvPr/>
          </p:nvSpPr>
          <p:spPr>
            <a:xfrm>
              <a:off x="5495026" y="4364966"/>
              <a:ext cx="2626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Arial Narrow" pitchFamily="34" charset="0"/>
                </a:rPr>
                <a:t>Équation spatio-temporelle</a:t>
              </a:r>
              <a:endParaRPr lang="fr-FR" b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2" name="Flèche à angle droit 31"/>
            <p:cNvSpPr/>
            <p:nvPr/>
          </p:nvSpPr>
          <p:spPr>
            <a:xfrm rot="5400000">
              <a:off x="5822830" y="4718649"/>
              <a:ext cx="338258" cy="33643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288657" y="4710023"/>
              <a:ext cx="949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Arial Narrow" pitchFamily="34" charset="0"/>
                </a:rPr>
                <a:t>E(</a:t>
              </a:r>
              <a:r>
                <a:rPr lang="fr-FR" b="1" dirty="0" err="1" smtClean="0">
                  <a:solidFill>
                    <a:srgbClr val="FF0000"/>
                  </a:solidFill>
                  <a:latin typeface="Arial Narrow" pitchFamily="34" charset="0"/>
                </a:rPr>
                <a:t>x,y,z,t</a:t>
              </a:r>
              <a:r>
                <a:rPr lang="fr-FR" b="1" dirty="0" smtClean="0">
                  <a:solidFill>
                    <a:srgbClr val="FF0000"/>
                  </a:solidFill>
                  <a:latin typeface="Arial Narrow" pitchFamily="34" charset="0"/>
                </a:rPr>
                <a:t>)</a:t>
              </a:r>
              <a:endParaRPr lang="fr-FR" b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19075" y="3594100"/>
            <a:ext cx="8478079" cy="2523079"/>
            <a:chOff x="219075" y="3594100"/>
            <a:chExt cx="8478079" cy="2523079"/>
          </a:xfrm>
        </p:grpSpPr>
        <p:grpSp>
          <p:nvGrpSpPr>
            <p:cNvPr id="57" name="Groupe 56"/>
            <p:cNvGrpSpPr/>
            <p:nvPr/>
          </p:nvGrpSpPr>
          <p:grpSpPr>
            <a:xfrm>
              <a:off x="219075" y="3594100"/>
              <a:ext cx="7705956" cy="2340009"/>
              <a:chOff x="219075" y="3594100"/>
              <a:chExt cx="7705956" cy="2340009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219075" y="3594100"/>
                <a:ext cx="77059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Dans un milieu diélectrique homogène, isotrope et transparent, le champ électrique est </a:t>
                </a:r>
              </a:p>
              <a:p>
                <a:pPr indent="177800"/>
                <a:r>
                  <a:rPr lang="fr-FR" dirty="0" smtClean="0">
                    <a:latin typeface="Arial Narrow" pitchFamily="34" charset="0"/>
                  </a:rPr>
                  <a:t>la solution de </a:t>
                </a:r>
                <a:r>
                  <a:rPr lang="fr-FR" b="1" dirty="0" smtClean="0">
                    <a:latin typeface="Arial Narrow" pitchFamily="34" charset="0"/>
                  </a:rPr>
                  <a:t>l’équation de propagation (</a:t>
                </a:r>
                <a:r>
                  <a:rPr lang="fr-FR" b="1" dirty="0" err="1" smtClean="0">
                    <a:latin typeface="Arial Narrow" pitchFamily="34" charset="0"/>
                  </a:rPr>
                  <a:t>éq</a:t>
                </a:r>
                <a:r>
                  <a:rPr lang="fr-FR" b="1" dirty="0" smtClean="0">
                    <a:latin typeface="Arial Narrow" pitchFamily="34" charset="0"/>
                  </a:rPr>
                  <a:t>. de Helmholtz) </a:t>
                </a:r>
                <a:r>
                  <a:rPr lang="fr-FR" dirty="0" smtClean="0">
                    <a:latin typeface="Arial Narrow" pitchFamily="34" charset="0"/>
                  </a:rPr>
                  <a:t>:</a:t>
                </a:r>
                <a:endParaRPr lang="fr-FR" dirty="0">
                  <a:latin typeface="Arial Narrow" pitchFamily="34" charset="0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5199017" y="5564777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avec</a:t>
                </a:r>
                <a:endParaRPr lang="fr-FR" dirty="0">
                  <a:latin typeface="Arial Narrow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2490715" y="4599295"/>
                  <a:ext cx="2168222" cy="694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sz="24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fr-FR" sz="2400" b="1" i="1" smtClean="0"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</m:acc>
                      <m:r>
                        <a:rPr lang="fr-FR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fr-FR" sz="2400" b="0" i="1" smtClean="0">
                          <a:latin typeface="Cambria Math"/>
                          <a:ea typeface="Cambria Math"/>
                        </a:rPr>
                        <m:t>𝜀𝜇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sz="2400" b="1" i="1"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fr-FR" sz="24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fr-FR" sz="2400" dirty="0" smtClean="0">
                      <a:latin typeface="Arial Narrow" pitchFamily="34" charset="0"/>
                    </a:rPr>
                    <a:t>=0</a:t>
                  </a:r>
                  <a:endParaRPr lang="fr-FR" sz="2400" dirty="0">
                    <a:latin typeface="Arial Narrow" pitchFamily="34" charset="0"/>
                  </a:endParaRPr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0715" y="4599295"/>
                  <a:ext cx="2168222" cy="69416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3380" b="-70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ZoneTexte 36"/>
                <p:cNvSpPr txBox="1"/>
                <p:nvPr/>
              </p:nvSpPr>
              <p:spPr>
                <a:xfrm>
                  <a:off x="5836691" y="5488674"/>
                  <a:ext cx="2860463" cy="6285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fr-FR" sz="16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b="1" i="1" smtClean="0">
                                <a:latin typeface="Cambria Math"/>
                                <a:ea typeface="Cambria Math"/>
                              </a:rPr>
                              <m:t>𝑬</m:t>
                            </m:r>
                          </m:e>
                        </m:acc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=∆</m:t>
                        </m:r>
                        <m:acc>
                          <m:accPr>
                            <m:chr m:val="⃗"/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b="1" i="1">
                                <a:latin typeface="Cambria Math"/>
                                <a:ea typeface="Cambria Math"/>
                              </a:rPr>
                              <m:t>𝑬</m:t>
                            </m:r>
                          </m:e>
                        </m:acc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 smtClean="0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sz="1600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6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600" b="0" i="0" smtClean="0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1600" dirty="0">
                    <a:latin typeface="Arial Narrow" pitchFamily="34" charset="0"/>
                  </a:endParaRPr>
                </a:p>
              </p:txBody>
            </p:sp>
          </mc:Choice>
          <mc:Fallback xmlns="">
            <p:sp>
              <p:nvSpPr>
                <p:cNvPr id="37" name="ZoneTexte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6691" y="5488674"/>
                  <a:ext cx="2860463" cy="62850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7296150" y="4572000"/>
            <a:ext cx="1409700" cy="13383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920234"/>
            <a:ext cx="83150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Propagation d’une onde plane monochromatique dans un milieu </a:t>
            </a:r>
          </a:p>
          <a:p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diélectrique isotrope</a:t>
            </a:r>
          </a:p>
          <a:p>
            <a:endParaRPr lang="fr-FR" sz="2400" b="1" kern="0" dirty="0" smtClean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pic>
        <p:nvPicPr>
          <p:cNvPr id="6" name="Picture 4" descr="onde surface e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3958" y="1494945"/>
            <a:ext cx="1914525" cy="130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19075" y="2706688"/>
            <a:ext cx="820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L’onde se propage à la vitesse </a:t>
            </a:r>
            <a:r>
              <a:rPr lang="fr-FR" b="1" i="1" dirty="0" smtClean="0">
                <a:latin typeface="Arial Narrow" pitchFamily="34" charset="0"/>
              </a:rPr>
              <a:t>v</a:t>
            </a:r>
            <a:r>
              <a:rPr lang="fr-FR" i="1" dirty="0" smtClean="0">
                <a:latin typeface="Arial Narrow" pitchFamily="34" charset="0"/>
              </a:rPr>
              <a:t> </a:t>
            </a:r>
          </a:p>
          <a:p>
            <a:r>
              <a:rPr lang="fr-FR" dirty="0" smtClean="0">
                <a:latin typeface="Arial Narrow" pitchFamily="34" charset="0"/>
                <a:sym typeface="Wingdings" pitchFamily="2" charset="2"/>
              </a:rPr>
              <a:t>Elle met  un temps </a:t>
            </a:r>
            <a:r>
              <a:rPr lang="fr-FR" b="1" i="1" dirty="0" smtClean="0">
                <a:latin typeface="Arial Narrow" pitchFamily="34" charset="0"/>
                <a:sym typeface="Wingdings" pitchFamily="2" charset="2"/>
              </a:rPr>
              <a:t>t’=z/v</a:t>
            </a:r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 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pour parcourir la distance </a:t>
            </a:r>
            <a:r>
              <a:rPr lang="fr-FR" b="1" i="1" dirty="0">
                <a:latin typeface="Arial Narrow" pitchFamily="34" charset="0"/>
                <a:sym typeface="Wingdings" pitchFamily="2" charset="2"/>
              </a:rPr>
              <a:t>z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 il manque une information à l’équation 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19075" y="1733550"/>
            <a:ext cx="448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A l’endroit où l’on agite la main, selon la direction </a:t>
            </a:r>
            <a:r>
              <a:rPr lang="fr-FR" i="1" dirty="0" smtClean="0">
                <a:latin typeface="Arial Narrow" pitchFamily="34" charset="0"/>
              </a:rPr>
              <a:t>z</a:t>
            </a:r>
            <a:r>
              <a:rPr lang="fr-FR" dirty="0" smtClean="0">
                <a:latin typeface="Arial Narrow" pitchFamily="34" charset="0"/>
              </a:rPr>
              <a:t>: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3348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34855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381875" y="4705350"/>
            <a:ext cx="121700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Arial Narrow" pitchFamily="34" charset="0"/>
              </a:rPr>
              <a:t>C’est une</a:t>
            </a:r>
          </a:p>
          <a:p>
            <a:pPr algn="ctr"/>
            <a:r>
              <a:rPr lang="fr-FR" b="1" dirty="0" smtClean="0">
                <a:latin typeface="Arial Narrow" pitchFamily="34" charset="0"/>
              </a:rPr>
              <a:t>Onde plane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fr-FR" sz="1400" i="1" dirty="0" smtClean="0">
                <a:latin typeface="Arial Narrow" pitchFamily="34" charset="0"/>
                <a:sym typeface="Wingdings" panose="05000000000000000000" pitchFamily="2" charset="2"/>
              </a:rPr>
              <a:t>Etoile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fr-FR" sz="1400" i="1" dirty="0" smtClean="0">
                <a:latin typeface="Arial Narrow" pitchFamily="34" charset="0"/>
                <a:sym typeface="Wingdings" panose="05000000000000000000" pitchFamily="2" charset="2"/>
              </a:rPr>
              <a:t>Soleil</a:t>
            </a:r>
          </a:p>
          <a:p>
            <a:pPr algn="ctr"/>
            <a:endParaRPr lang="fr-FR" b="1" dirty="0"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555845" y="2129052"/>
                <a:ext cx="3862596" cy="534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𝐸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)</m:t>
                            </m:r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𝑧</m:t>
                        </m:r>
                        <m:r>
                          <a:rPr lang="fr-FR" b="0" i="1" smtClean="0">
                            <a:latin typeface="Cambria Math"/>
                          </a:rPr>
                          <m:t>=0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𝑐𝑜𝑠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</a:rPr>
                              <m:t>2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fr-FR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𝑐𝑜𝑠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45" y="2129052"/>
                <a:ext cx="3862596" cy="534377"/>
              </a:xfrm>
              <a:prstGeom prst="rect">
                <a:avLst/>
              </a:prstGeom>
              <a:blipFill rotWithShape="1">
                <a:blip r:embed="rId3"/>
                <a:stretch>
                  <a:fillRect t="-69318" b="-1102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e 16"/>
          <p:cNvGrpSpPr/>
          <p:nvPr/>
        </p:nvGrpSpPr>
        <p:grpSpPr>
          <a:xfrm>
            <a:off x="9525" y="3295650"/>
            <a:ext cx="9175419" cy="3400425"/>
            <a:chOff x="9525" y="3295650"/>
            <a:chExt cx="9175419" cy="3400425"/>
          </a:xfrm>
        </p:grpSpPr>
        <p:grpSp>
          <p:nvGrpSpPr>
            <p:cNvPr id="16" name="Groupe 15"/>
            <p:cNvGrpSpPr/>
            <p:nvPr/>
          </p:nvGrpSpPr>
          <p:grpSpPr>
            <a:xfrm>
              <a:off x="9525" y="3295650"/>
              <a:ext cx="9175419" cy="3400425"/>
              <a:chOff x="9525" y="3295650"/>
              <a:chExt cx="9175419" cy="3400425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9525" y="3295650"/>
                <a:ext cx="8924925" cy="3400425"/>
                <a:chOff x="9525" y="3295650"/>
                <a:chExt cx="8924925" cy="3400425"/>
              </a:xfrm>
            </p:grpSpPr>
            <p:grpSp>
              <p:nvGrpSpPr>
                <p:cNvPr id="20" name="Groupe 19"/>
                <p:cNvGrpSpPr/>
                <p:nvPr/>
              </p:nvGrpSpPr>
              <p:grpSpPr>
                <a:xfrm>
                  <a:off x="9525" y="3295650"/>
                  <a:ext cx="8924925" cy="542211"/>
                  <a:chOff x="9525" y="3295650"/>
                  <a:chExt cx="8924925" cy="542211"/>
                </a:xfrm>
              </p:grpSpPr>
              <p:sp>
                <p:nvSpPr>
                  <p:cNvPr id="13" name="Flèche à angle droit 12"/>
                  <p:cNvSpPr/>
                  <p:nvPr/>
                </p:nvSpPr>
                <p:spPr>
                  <a:xfrm rot="5400000">
                    <a:off x="38100" y="3267075"/>
                    <a:ext cx="419100" cy="476250"/>
                  </a:xfrm>
                  <a:prstGeom prst="bentUp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514350" y="3314641"/>
                    <a:ext cx="8420100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/>
                    <a:r>
                      <a:rPr lang="fr-FR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A une distance </a:t>
                    </a:r>
                    <a:r>
                      <a:rPr lang="fr-FR" i="1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z</a:t>
                    </a:r>
                    <a:r>
                      <a:rPr lang="fr-FR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 de la main, la vibration sera à l’instant </a:t>
                    </a:r>
                    <a:r>
                      <a:rPr lang="fr-FR" i="1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t</a:t>
                    </a:r>
                    <a:r>
                      <a:rPr lang="fr-FR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 ce qu’elle était à l’origine à l’instant </a:t>
                    </a:r>
                    <a:endParaRPr lang="fr-FR" sz="2800" dirty="0" smtClean="0">
                      <a:latin typeface="Arial Narrow" pitchFamily="34" charset="0"/>
                    </a:endParaRPr>
                  </a:p>
                </p:txBody>
              </p:sp>
            </p:grpSp>
            <p:sp>
              <p:nvSpPr>
                <p:cNvPr id="18" name="Rectangle à coins arrondis 17"/>
                <p:cNvSpPr/>
                <p:nvPr/>
              </p:nvSpPr>
              <p:spPr>
                <a:xfrm>
                  <a:off x="150125" y="3743325"/>
                  <a:ext cx="7031725" cy="2952750"/>
                </a:xfrm>
                <a:prstGeom prst="roundRect">
                  <a:avLst/>
                </a:prstGeom>
                <a:solidFill>
                  <a:schemeClr val="tx2"/>
                </a:solidFill>
                <a:ln w="571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ZoneTexte 14"/>
                  <p:cNvSpPr txBox="1"/>
                  <p:nvPr/>
                </p:nvSpPr>
                <p:spPr>
                  <a:xfrm>
                    <a:off x="8225322" y="3425587"/>
                    <a:ext cx="9596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den>
                          </m:f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15" name="ZoneTexte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25322" y="3425587"/>
                    <a:ext cx="959622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14754" r="-50633" b="-17704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509342" y="4085479"/>
                  <a:ext cx="6817507" cy="23861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i="1" smtClean="0">
                          <a:latin typeface="Cambria Math"/>
                        </a:rPr>
                        <m:t>𝐸</m:t>
                      </m:r>
                      <m:r>
                        <a:rPr lang="fr-FR" i="1" smtClean="0">
                          <a:latin typeface="Cambria Math"/>
                        </a:rPr>
                        <m:t>(</m:t>
                      </m:r>
                      <m:r>
                        <a:rPr lang="fr-FR" i="1" smtClean="0">
                          <a:latin typeface="Cambria Math"/>
                        </a:rPr>
                        <m:t>𝑡</m:t>
                      </m:r>
                      <m:r>
                        <a:rPr lang="fr-FR" i="1" smtClean="0">
                          <a:latin typeface="Cambria Math"/>
                        </a:rPr>
                        <m:t>,</m:t>
                      </m:r>
                      <m:r>
                        <a:rPr lang="fr-FR" i="1" smtClean="0">
                          <a:latin typeface="Cambria Math"/>
                        </a:rPr>
                        <m:t>𝑧</m:t>
                      </m:r>
                      <m:r>
                        <a:rPr lang="fr-FR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𝒛</m:t>
                                  </m:r>
                                </m:num>
                                <m:den>
                                  <m:r>
                                    <a:rPr lang="fr-FR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𝒗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a14:m>
                  <a:r>
                    <a:rPr lang="fr-FR" dirty="0" smtClean="0"/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/>
                            </a:rPr>
                            <m:t>2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𝜋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/>
                                    </a:rPr>
                                    <m:t>𝑧</m:t>
                                  </m:r>
                                </m:num>
                                <m:den>
                                  <m:limLow>
                                    <m:limLow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groupChr>
                                        <m:groupChrPr>
                                          <m:chr m:val="⏟"/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groupChrPr>
                                        <m:e>
                                          <m:r>
                                            <a:rPr lang="fr-FR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groupChr>
                                    </m:e>
                                    <m:lim>
                                      <m:r>
                                        <a:rPr lang="fr-FR" i="1" smtClean="0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lim>
                                  </m:limLow>
                                </m:den>
                              </m:f>
                            </m:e>
                          </m:d>
                        </m:e>
                      </m:d>
                    </m:oMath>
                  </a14:m>
                  <a:endParaRPr lang="fr-FR" dirty="0" smtClean="0"/>
                </a:p>
                <a:p>
                  <a:r>
                    <a:rPr lang="fr-FR" dirty="0"/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/>
                            </a:rPr>
                            <m:t>2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𝜋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limLow>
                                    <m:limLow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groupChr>
                                        <m:groupChrPr>
                                          <m:chr m:val="⏟"/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groupChr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groupChr>
                                    </m:e>
                                    <m:lim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é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𝑟𝑖𝑜𝑑𝑒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𝑡𝑒𝑚𝑝𝑜𝑟𝑒𝑙𝑙𝑒</m:t>
                                      </m:r>
                                    </m:lim>
                                  </m:limLow>
                                </m:den>
                              </m:f>
                              <m:r>
                                <a:rPr lang="fr-FR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/>
                                    </a:rPr>
                                    <m:t>𝑧</m:t>
                                  </m:r>
                                </m:num>
                                <m:den>
                                  <m:limLow>
                                    <m:limLow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groupChr>
                                        <m:groupChrPr>
                                          <m:chr m:val="⏟"/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groupChrPr>
                                        <m:e>
                                          <m:r>
                                            <a:rPr lang="fr-FR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𝜆</m:t>
                                          </m:r>
                                        </m:e>
                                      </m:groupChr>
                                    </m:e>
                                    <m:lim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é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𝑟𝑖𝑜𝑑𝑒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𝑠𝑝𝑎𝑡𝑖𝑎𝑙𝑒</m:t>
                                      </m:r>
                                    </m:lim>
                                  </m:limLow>
                                </m:den>
                              </m:f>
                            </m:e>
                          </m:d>
                        </m:e>
                      </m:d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/>
                          <a:ea typeface="Cambria Math"/>
                        </a:rPr>
                        <m:t>avec</m:t>
                      </m:r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𝑣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</m:oMath>
                  </a14:m>
                  <a:endParaRPr lang="fr-FR" dirty="0" smtClean="0"/>
                </a:p>
                <a:p>
                  <a:r>
                    <a:rPr lang="fr-FR" dirty="0" smtClean="0"/>
                    <a:t>                                                                        d’où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𝑣𝑖𝑑𝑒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𝜈</m:t>
                      </m:r>
                    </m:oMath>
                  </a14:m>
                  <a:endParaRPr lang="fr-FR" dirty="0" smtClean="0"/>
                </a:p>
                <a:p>
                  <a:r>
                    <a:rPr lang="fr-FR" dirty="0" smtClean="0"/>
                    <a:t>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 </m:t>
                          </m:r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groupChr>
                            </m:e>
                            <m:lim>
                              <m:r>
                                <a:rPr lang="fr-FR" b="0" i="1" smtClean="0">
                                  <a:latin typeface="Cambria Math"/>
                                </a:rPr>
                                <m:t>𝑃h𝑎𝑠𝑒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𝑡𝑒𝑚𝑝𝑜𝑟𝑒𝑙𝑙𝑒</m:t>
                              </m:r>
                            </m:lim>
                          </m:limLow>
                          <m:r>
                            <a:rPr lang="fr-FR" b="0" i="1" smtClean="0">
                              <a:latin typeface="Cambria Math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groupChr>
                            </m:e>
                            <m:lim>
                              <m:r>
                                <a:rPr lang="fr-FR" b="0" i="1" smtClean="0">
                                  <a:latin typeface="Cambria Math"/>
                                </a:rPr>
                                <m:t>𝑃h𝑎𝑠𝑒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𝑠𝑝𝑎𝑡𝑖𝑎𝑙𝑒</m:t>
                              </m:r>
                            </m:lim>
                          </m:limLow>
                        </m:e>
                      </m:d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                  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/>
                          <a:ea typeface="Cambria Math"/>
                        </a:rPr>
                        <m:t>avec</m:t>
                      </m:r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  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342" y="4085479"/>
                  <a:ext cx="6817507" cy="2386102"/>
                </a:xfrm>
                <a:prstGeom prst="rect">
                  <a:avLst/>
                </a:prstGeom>
                <a:blipFill>
                  <a:blip r:embed="rId5"/>
                  <a:stretch>
                    <a:fillRect l="-805" b="-51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92023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Notion de polarisation</a:t>
            </a:r>
          </a:p>
        </p:txBody>
      </p:sp>
      <p:grpSp>
        <p:nvGrpSpPr>
          <p:cNvPr id="61" name="Group 67"/>
          <p:cNvGrpSpPr>
            <a:grpSpLocks/>
          </p:cNvGrpSpPr>
          <p:nvPr/>
        </p:nvGrpSpPr>
        <p:grpSpPr bwMode="auto">
          <a:xfrm>
            <a:off x="165100" y="1583161"/>
            <a:ext cx="8826210" cy="3915940"/>
            <a:chOff x="0" y="752"/>
            <a:chExt cx="5752" cy="2552"/>
          </a:xfrm>
        </p:grpSpPr>
        <p:sp>
          <p:nvSpPr>
            <p:cNvPr id="62" name="Rectangle 55"/>
            <p:cNvSpPr>
              <a:spLocks noChangeArrowheads="1"/>
            </p:cNvSpPr>
            <p:nvPr/>
          </p:nvSpPr>
          <p:spPr bwMode="auto">
            <a:xfrm>
              <a:off x="0" y="752"/>
              <a:ext cx="2632" cy="25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818" y="1229"/>
              <a:ext cx="1273" cy="1394"/>
            </a:xfrm>
            <a:custGeom>
              <a:avLst/>
              <a:gdLst>
                <a:gd name="T0" fmla="*/ 0 w 1966"/>
                <a:gd name="T1" fmla="*/ 110 h 1755"/>
                <a:gd name="T2" fmla="*/ 10 w 1966"/>
                <a:gd name="T3" fmla="*/ 33 h 1755"/>
                <a:gd name="T4" fmla="*/ 10 w 1966"/>
                <a:gd name="T5" fmla="*/ 0 h 1755"/>
                <a:gd name="T6" fmla="*/ 1 w 1966"/>
                <a:gd name="T7" fmla="*/ 51 h 1755"/>
                <a:gd name="T8" fmla="*/ 0 w 1966"/>
                <a:gd name="T9" fmla="*/ 110 h 1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6"/>
                <a:gd name="T16" fmla="*/ 0 h 1755"/>
                <a:gd name="T17" fmla="*/ 1966 w 1966"/>
                <a:gd name="T18" fmla="*/ 1755 h 1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6" h="1755">
                  <a:moveTo>
                    <a:pt x="0" y="1755"/>
                  </a:moveTo>
                  <a:lnTo>
                    <a:pt x="1966" y="521"/>
                  </a:lnTo>
                  <a:lnTo>
                    <a:pt x="1966" y="0"/>
                  </a:lnTo>
                  <a:lnTo>
                    <a:pt x="9" y="804"/>
                  </a:lnTo>
                  <a:lnTo>
                    <a:pt x="0" y="1755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871" y="1345"/>
              <a:ext cx="1160" cy="1184"/>
            </a:xfrm>
            <a:custGeom>
              <a:avLst/>
              <a:gdLst>
                <a:gd name="T0" fmla="*/ 0 w 1792"/>
                <a:gd name="T1" fmla="*/ 94 h 1491"/>
                <a:gd name="T2" fmla="*/ 1 w 1792"/>
                <a:gd name="T3" fmla="*/ 38 h 1491"/>
                <a:gd name="T4" fmla="*/ 3 w 1792"/>
                <a:gd name="T5" fmla="*/ 78 h 1491"/>
                <a:gd name="T6" fmla="*/ 4 w 1792"/>
                <a:gd name="T7" fmla="*/ 25 h 1491"/>
                <a:gd name="T8" fmla="*/ 6 w 1792"/>
                <a:gd name="T9" fmla="*/ 53 h 1491"/>
                <a:gd name="T10" fmla="*/ 6 w 1792"/>
                <a:gd name="T11" fmla="*/ 13 h 1491"/>
                <a:gd name="T12" fmla="*/ 8 w 1792"/>
                <a:gd name="T13" fmla="*/ 35 h 1491"/>
                <a:gd name="T14" fmla="*/ 9 w 1792"/>
                <a:gd name="T15" fmla="*/ 3 h 1491"/>
                <a:gd name="T16" fmla="*/ 10 w 1792"/>
                <a:gd name="T17" fmla="*/ 14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1491"/>
                <a:gd name="T29" fmla="*/ 1792 w 1792"/>
                <a:gd name="T30" fmla="*/ 1491 h 14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1491">
                  <a:moveTo>
                    <a:pt x="0" y="1491"/>
                  </a:moveTo>
                  <a:cubicBezTo>
                    <a:pt x="60" y="1065"/>
                    <a:pt x="120" y="639"/>
                    <a:pt x="210" y="595"/>
                  </a:cubicBezTo>
                  <a:cubicBezTo>
                    <a:pt x="300" y="551"/>
                    <a:pt x="455" y="1259"/>
                    <a:pt x="540" y="1226"/>
                  </a:cubicBezTo>
                  <a:cubicBezTo>
                    <a:pt x="625" y="1193"/>
                    <a:pt x="634" y="456"/>
                    <a:pt x="722" y="394"/>
                  </a:cubicBezTo>
                  <a:cubicBezTo>
                    <a:pt x="810" y="332"/>
                    <a:pt x="988" y="881"/>
                    <a:pt x="1070" y="851"/>
                  </a:cubicBezTo>
                  <a:cubicBezTo>
                    <a:pt x="1152" y="821"/>
                    <a:pt x="1141" y="258"/>
                    <a:pt x="1216" y="211"/>
                  </a:cubicBezTo>
                  <a:cubicBezTo>
                    <a:pt x="1291" y="164"/>
                    <a:pt x="1452" y="594"/>
                    <a:pt x="1518" y="568"/>
                  </a:cubicBezTo>
                  <a:cubicBezTo>
                    <a:pt x="1584" y="542"/>
                    <a:pt x="1563" y="112"/>
                    <a:pt x="1609" y="56"/>
                  </a:cubicBezTo>
                  <a:cubicBezTo>
                    <a:pt x="1655" y="0"/>
                    <a:pt x="1723" y="115"/>
                    <a:pt x="1792" y="23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5" name="Freeform 8"/>
            <p:cNvSpPr>
              <a:spLocks/>
            </p:cNvSpPr>
            <p:nvPr/>
          </p:nvSpPr>
          <p:spPr bwMode="auto">
            <a:xfrm>
              <a:off x="2134" y="1238"/>
              <a:ext cx="184" cy="291"/>
            </a:xfrm>
            <a:custGeom>
              <a:avLst/>
              <a:gdLst>
                <a:gd name="T0" fmla="*/ 0 w 284"/>
                <a:gd name="T1" fmla="*/ 7 h 366"/>
                <a:gd name="T2" fmla="*/ 0 w 284"/>
                <a:gd name="T3" fmla="*/ 23 h 366"/>
                <a:gd name="T4" fmla="*/ 1 w 284"/>
                <a:gd name="T5" fmla="*/ 11 h 366"/>
                <a:gd name="T6" fmla="*/ 1 w 284"/>
                <a:gd name="T7" fmla="*/ 18 h 366"/>
                <a:gd name="T8" fmla="*/ 2 w 284"/>
                <a:gd name="T9" fmla="*/ 6 h 366"/>
                <a:gd name="T10" fmla="*/ 1 w 284"/>
                <a:gd name="T11" fmla="*/ 0 h 366"/>
                <a:gd name="T12" fmla="*/ 1 w 284"/>
                <a:gd name="T13" fmla="*/ 8 h 366"/>
                <a:gd name="T14" fmla="*/ 0 w 284"/>
                <a:gd name="T15" fmla="*/ 7 h 3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4"/>
                <a:gd name="T25" fmla="*/ 0 h 366"/>
                <a:gd name="T26" fmla="*/ 284 w 284"/>
                <a:gd name="T27" fmla="*/ 366 h 3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4" h="366">
                  <a:moveTo>
                    <a:pt x="0" y="114"/>
                  </a:moveTo>
                  <a:lnTo>
                    <a:pt x="0" y="366"/>
                  </a:lnTo>
                  <a:lnTo>
                    <a:pt x="184" y="172"/>
                  </a:lnTo>
                  <a:lnTo>
                    <a:pt x="184" y="290"/>
                  </a:lnTo>
                  <a:lnTo>
                    <a:pt x="284" y="96"/>
                  </a:lnTo>
                  <a:lnTo>
                    <a:pt x="170" y="0"/>
                  </a:lnTo>
                  <a:lnTo>
                    <a:pt x="172" y="12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9" y="2353"/>
              <a:ext cx="431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Line 10"/>
            <p:cNvSpPr>
              <a:spLocks noChangeShapeType="1"/>
            </p:cNvSpPr>
            <p:nvPr/>
          </p:nvSpPr>
          <p:spPr bwMode="auto">
            <a:xfrm flipV="1">
              <a:off x="610" y="2313"/>
              <a:ext cx="0" cy="37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>
              <a:off x="611" y="2698"/>
              <a:ext cx="3" cy="39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9" name="Freeform 12"/>
            <p:cNvSpPr>
              <a:spLocks/>
            </p:cNvSpPr>
            <p:nvPr/>
          </p:nvSpPr>
          <p:spPr bwMode="auto">
            <a:xfrm>
              <a:off x="652" y="2384"/>
              <a:ext cx="255" cy="269"/>
            </a:xfrm>
            <a:custGeom>
              <a:avLst/>
              <a:gdLst>
                <a:gd name="T0" fmla="*/ 2 w 394"/>
                <a:gd name="T1" fmla="*/ 0 h 338"/>
                <a:gd name="T2" fmla="*/ 2 w 394"/>
                <a:gd name="T3" fmla="*/ 8 h 338"/>
                <a:gd name="T4" fmla="*/ 2 w 394"/>
                <a:gd name="T5" fmla="*/ 15 h 338"/>
                <a:gd name="T6" fmla="*/ 2 w 394"/>
                <a:gd name="T7" fmla="*/ 20 h 338"/>
                <a:gd name="T8" fmla="*/ 0 w 394"/>
                <a:gd name="T9" fmla="*/ 21 h 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4"/>
                <a:gd name="T16" fmla="*/ 0 h 338"/>
                <a:gd name="T17" fmla="*/ 394 w 394"/>
                <a:gd name="T18" fmla="*/ 338 h 3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4" h="338">
                  <a:moveTo>
                    <a:pt x="356" y="0"/>
                  </a:moveTo>
                  <a:cubicBezTo>
                    <a:pt x="353" y="39"/>
                    <a:pt x="350" y="79"/>
                    <a:pt x="347" y="118"/>
                  </a:cubicBezTo>
                  <a:cubicBezTo>
                    <a:pt x="344" y="157"/>
                    <a:pt x="339" y="205"/>
                    <a:pt x="338" y="237"/>
                  </a:cubicBezTo>
                  <a:cubicBezTo>
                    <a:pt x="337" y="269"/>
                    <a:pt x="394" y="293"/>
                    <a:pt x="338" y="310"/>
                  </a:cubicBezTo>
                  <a:cubicBezTo>
                    <a:pt x="282" y="327"/>
                    <a:pt x="141" y="332"/>
                    <a:pt x="0" y="338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0" name="Text Box 13"/>
            <p:cNvSpPr txBox="1">
              <a:spLocks noChangeArrowheads="1"/>
            </p:cNvSpPr>
            <p:nvPr/>
          </p:nvSpPr>
          <p:spPr bwMode="auto">
            <a:xfrm>
              <a:off x="46" y="2069"/>
              <a:ext cx="625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Oscillation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verticale</a:t>
              </a:r>
            </a:p>
          </p:txBody>
        </p:sp>
        <p:sp>
          <p:nvSpPr>
            <p:cNvPr id="71" name="Text Box 14"/>
            <p:cNvSpPr txBox="1">
              <a:spLocks noChangeArrowheads="1"/>
            </p:cNvSpPr>
            <p:nvPr/>
          </p:nvSpPr>
          <p:spPr bwMode="auto">
            <a:xfrm>
              <a:off x="803" y="2740"/>
              <a:ext cx="41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Corde</a:t>
              </a: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flipH="1" flipV="1">
              <a:off x="877" y="2639"/>
              <a:ext cx="77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3" name="Text Box 16"/>
            <p:cNvSpPr txBox="1">
              <a:spLocks noChangeArrowheads="1"/>
            </p:cNvSpPr>
            <p:nvPr/>
          </p:nvSpPr>
          <p:spPr bwMode="auto">
            <a:xfrm>
              <a:off x="1883" y="841"/>
              <a:ext cx="70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Direction de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propagation</a:t>
              </a:r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3337" y="1287"/>
              <a:ext cx="0" cy="6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>
              <a:off x="3337" y="1970"/>
              <a:ext cx="4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6" name="Text Box 20"/>
            <p:cNvSpPr txBox="1">
              <a:spLocks noChangeArrowheads="1"/>
            </p:cNvSpPr>
            <p:nvPr/>
          </p:nvSpPr>
          <p:spPr bwMode="auto">
            <a:xfrm>
              <a:off x="3382" y="1117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x</a:t>
              </a:r>
            </a:p>
          </p:txBody>
        </p:sp>
        <p:sp>
          <p:nvSpPr>
            <p:cNvPr id="77" name="Text Box 21"/>
            <p:cNvSpPr txBox="1">
              <a:spLocks noChangeArrowheads="1"/>
            </p:cNvSpPr>
            <p:nvPr/>
          </p:nvSpPr>
          <p:spPr bwMode="auto">
            <a:xfrm>
              <a:off x="3857" y="1974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y</a:t>
              </a:r>
            </a:p>
          </p:txBody>
        </p:sp>
        <p:sp>
          <p:nvSpPr>
            <p:cNvPr id="78" name="Line 22"/>
            <p:cNvSpPr>
              <a:spLocks noChangeShapeType="1"/>
            </p:cNvSpPr>
            <p:nvPr/>
          </p:nvSpPr>
          <p:spPr bwMode="auto">
            <a:xfrm flipV="1">
              <a:off x="1114" y="1549"/>
              <a:ext cx="0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9" name="Line 23"/>
            <p:cNvSpPr>
              <a:spLocks noChangeShapeType="1"/>
            </p:cNvSpPr>
            <p:nvPr/>
          </p:nvSpPr>
          <p:spPr bwMode="auto">
            <a:xfrm flipV="1">
              <a:off x="1114" y="1868"/>
              <a:ext cx="325" cy="1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0" name="Line 24"/>
            <p:cNvSpPr>
              <a:spLocks noChangeShapeType="1"/>
            </p:cNvSpPr>
            <p:nvPr/>
          </p:nvSpPr>
          <p:spPr bwMode="auto">
            <a:xfrm>
              <a:off x="1114" y="2064"/>
              <a:ext cx="3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1029" y="1371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x</a:t>
              </a:r>
            </a:p>
          </p:txBody>
        </p:sp>
        <p:sp>
          <p:nvSpPr>
            <p:cNvPr id="82" name="Text Box 26"/>
            <p:cNvSpPr txBox="1">
              <a:spLocks noChangeArrowheads="1"/>
            </p:cNvSpPr>
            <p:nvPr/>
          </p:nvSpPr>
          <p:spPr bwMode="auto">
            <a:xfrm>
              <a:off x="1431" y="2047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y</a:t>
              </a:r>
            </a:p>
          </p:txBody>
        </p:sp>
        <p:sp>
          <p:nvSpPr>
            <p:cNvPr id="83" name="Text Box 27"/>
            <p:cNvSpPr txBox="1">
              <a:spLocks noChangeArrowheads="1"/>
            </p:cNvSpPr>
            <p:nvPr/>
          </p:nvSpPr>
          <p:spPr bwMode="auto">
            <a:xfrm>
              <a:off x="1431" y="1647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z</a:t>
              </a:r>
            </a:p>
          </p:txBody>
        </p:sp>
        <p:sp>
          <p:nvSpPr>
            <p:cNvPr id="84" name="Line 28"/>
            <p:cNvSpPr>
              <a:spLocks noChangeShapeType="1"/>
            </p:cNvSpPr>
            <p:nvPr/>
          </p:nvSpPr>
          <p:spPr bwMode="auto">
            <a:xfrm flipV="1">
              <a:off x="3343" y="1461"/>
              <a:ext cx="0" cy="502"/>
            </a:xfrm>
            <a:prstGeom prst="line">
              <a:avLst/>
            </a:prstGeom>
            <a:noFill/>
            <a:ln w="57150">
              <a:solidFill>
                <a:srgbClr val="FA06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5" name="Line 29"/>
            <p:cNvSpPr>
              <a:spLocks noChangeShapeType="1"/>
            </p:cNvSpPr>
            <p:nvPr/>
          </p:nvSpPr>
          <p:spPr bwMode="auto">
            <a:xfrm>
              <a:off x="3344" y="1963"/>
              <a:ext cx="0" cy="501"/>
            </a:xfrm>
            <a:prstGeom prst="line">
              <a:avLst/>
            </a:prstGeom>
            <a:noFill/>
            <a:ln w="57150">
              <a:solidFill>
                <a:srgbClr val="FA06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6" name="Text Box 30"/>
            <p:cNvSpPr txBox="1">
              <a:spLocks noChangeArrowheads="1"/>
            </p:cNvSpPr>
            <p:nvPr/>
          </p:nvSpPr>
          <p:spPr bwMode="auto">
            <a:xfrm>
              <a:off x="2701" y="2521"/>
              <a:ext cx="1425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Onde vue par un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observateur qui la regarde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arriver vers lui.</a:t>
              </a:r>
            </a:p>
          </p:txBody>
        </p:sp>
        <p:sp>
          <p:nvSpPr>
            <p:cNvPr id="87" name="Freeform 32"/>
            <p:cNvSpPr>
              <a:spLocks/>
            </p:cNvSpPr>
            <p:nvPr/>
          </p:nvSpPr>
          <p:spPr bwMode="auto">
            <a:xfrm>
              <a:off x="4409" y="1481"/>
              <a:ext cx="1160" cy="1184"/>
            </a:xfrm>
            <a:custGeom>
              <a:avLst/>
              <a:gdLst>
                <a:gd name="T0" fmla="*/ 0 w 1792"/>
                <a:gd name="T1" fmla="*/ 94 h 1491"/>
                <a:gd name="T2" fmla="*/ 1 w 1792"/>
                <a:gd name="T3" fmla="*/ 38 h 1491"/>
                <a:gd name="T4" fmla="*/ 3 w 1792"/>
                <a:gd name="T5" fmla="*/ 78 h 1491"/>
                <a:gd name="T6" fmla="*/ 4 w 1792"/>
                <a:gd name="T7" fmla="*/ 25 h 1491"/>
                <a:gd name="T8" fmla="*/ 6 w 1792"/>
                <a:gd name="T9" fmla="*/ 53 h 1491"/>
                <a:gd name="T10" fmla="*/ 6 w 1792"/>
                <a:gd name="T11" fmla="*/ 13 h 1491"/>
                <a:gd name="T12" fmla="*/ 8 w 1792"/>
                <a:gd name="T13" fmla="*/ 35 h 1491"/>
                <a:gd name="T14" fmla="*/ 9 w 1792"/>
                <a:gd name="T15" fmla="*/ 3 h 1491"/>
                <a:gd name="T16" fmla="*/ 10 w 1792"/>
                <a:gd name="T17" fmla="*/ 14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1491"/>
                <a:gd name="T29" fmla="*/ 1792 w 1792"/>
                <a:gd name="T30" fmla="*/ 1491 h 14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1491">
                  <a:moveTo>
                    <a:pt x="0" y="1491"/>
                  </a:moveTo>
                  <a:cubicBezTo>
                    <a:pt x="60" y="1065"/>
                    <a:pt x="120" y="639"/>
                    <a:pt x="210" y="595"/>
                  </a:cubicBezTo>
                  <a:cubicBezTo>
                    <a:pt x="300" y="551"/>
                    <a:pt x="455" y="1259"/>
                    <a:pt x="540" y="1226"/>
                  </a:cubicBezTo>
                  <a:cubicBezTo>
                    <a:pt x="625" y="1193"/>
                    <a:pt x="634" y="456"/>
                    <a:pt x="722" y="394"/>
                  </a:cubicBezTo>
                  <a:cubicBezTo>
                    <a:pt x="810" y="332"/>
                    <a:pt x="988" y="881"/>
                    <a:pt x="1070" y="851"/>
                  </a:cubicBezTo>
                  <a:cubicBezTo>
                    <a:pt x="1152" y="821"/>
                    <a:pt x="1141" y="258"/>
                    <a:pt x="1216" y="211"/>
                  </a:cubicBezTo>
                  <a:cubicBezTo>
                    <a:pt x="1291" y="164"/>
                    <a:pt x="1452" y="594"/>
                    <a:pt x="1518" y="568"/>
                  </a:cubicBezTo>
                  <a:cubicBezTo>
                    <a:pt x="1584" y="542"/>
                    <a:pt x="1563" y="112"/>
                    <a:pt x="1609" y="56"/>
                  </a:cubicBezTo>
                  <a:cubicBezTo>
                    <a:pt x="1655" y="0"/>
                    <a:pt x="1723" y="115"/>
                    <a:pt x="1792" y="23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8" name="Line 33"/>
            <p:cNvSpPr>
              <a:spLocks noChangeShapeType="1"/>
            </p:cNvSpPr>
            <p:nvPr/>
          </p:nvSpPr>
          <p:spPr bwMode="auto">
            <a:xfrm flipV="1">
              <a:off x="4364" y="1553"/>
              <a:ext cx="1362" cy="8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9" name="Line 34"/>
            <p:cNvSpPr>
              <a:spLocks noChangeShapeType="1"/>
            </p:cNvSpPr>
            <p:nvPr/>
          </p:nvSpPr>
          <p:spPr bwMode="auto">
            <a:xfrm flipV="1">
              <a:off x="4486" y="2164"/>
              <a:ext cx="0" cy="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0" name="Line 35"/>
            <p:cNvSpPr>
              <a:spLocks noChangeShapeType="1"/>
            </p:cNvSpPr>
            <p:nvPr/>
          </p:nvSpPr>
          <p:spPr bwMode="auto">
            <a:xfrm flipV="1">
              <a:off x="4548" y="1968"/>
              <a:ext cx="0" cy="3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1" name="Line 36"/>
            <p:cNvSpPr>
              <a:spLocks noChangeShapeType="1"/>
            </p:cNvSpPr>
            <p:nvPr/>
          </p:nvSpPr>
          <p:spPr bwMode="auto">
            <a:xfrm flipV="1">
              <a:off x="4622" y="2126"/>
              <a:ext cx="0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2" name="Line 37"/>
            <p:cNvSpPr>
              <a:spLocks noChangeShapeType="1"/>
            </p:cNvSpPr>
            <p:nvPr/>
          </p:nvSpPr>
          <p:spPr bwMode="auto">
            <a:xfrm>
              <a:off x="4692" y="2198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3" name="Line 38"/>
            <p:cNvSpPr>
              <a:spLocks noChangeShapeType="1"/>
            </p:cNvSpPr>
            <p:nvPr/>
          </p:nvSpPr>
          <p:spPr bwMode="auto">
            <a:xfrm>
              <a:off x="4736" y="2176"/>
              <a:ext cx="0" cy="2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4" name="Line 39"/>
            <p:cNvSpPr>
              <a:spLocks noChangeShapeType="1"/>
            </p:cNvSpPr>
            <p:nvPr/>
          </p:nvSpPr>
          <p:spPr bwMode="auto">
            <a:xfrm>
              <a:off x="4786" y="2148"/>
              <a:ext cx="0" cy="1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5" name="Line 40"/>
            <p:cNvSpPr>
              <a:spLocks noChangeShapeType="1"/>
            </p:cNvSpPr>
            <p:nvPr/>
          </p:nvSpPr>
          <p:spPr bwMode="auto">
            <a:xfrm flipV="1">
              <a:off x="4854" y="1918"/>
              <a:ext cx="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6" name="Line 41"/>
            <p:cNvSpPr>
              <a:spLocks noChangeShapeType="1"/>
            </p:cNvSpPr>
            <p:nvPr/>
          </p:nvSpPr>
          <p:spPr bwMode="auto">
            <a:xfrm flipV="1">
              <a:off x="4896" y="1806"/>
              <a:ext cx="0" cy="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7" name="Line 42"/>
            <p:cNvSpPr>
              <a:spLocks noChangeShapeType="1"/>
            </p:cNvSpPr>
            <p:nvPr/>
          </p:nvSpPr>
          <p:spPr bwMode="auto">
            <a:xfrm flipV="1">
              <a:off x="4954" y="1906"/>
              <a:ext cx="0" cy="1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8" name="Line 43"/>
            <p:cNvSpPr>
              <a:spLocks noChangeShapeType="1"/>
            </p:cNvSpPr>
            <p:nvPr/>
          </p:nvSpPr>
          <p:spPr bwMode="auto">
            <a:xfrm>
              <a:off x="5042" y="198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9" name="Line 44"/>
            <p:cNvSpPr>
              <a:spLocks noChangeShapeType="1"/>
            </p:cNvSpPr>
            <p:nvPr/>
          </p:nvSpPr>
          <p:spPr bwMode="auto">
            <a:xfrm>
              <a:off x="5094" y="1954"/>
              <a:ext cx="0" cy="1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0" name="Line 45"/>
            <p:cNvSpPr>
              <a:spLocks noChangeShapeType="1"/>
            </p:cNvSpPr>
            <p:nvPr/>
          </p:nvSpPr>
          <p:spPr bwMode="auto">
            <a:xfrm flipV="1">
              <a:off x="5188" y="1708"/>
              <a:ext cx="0" cy="1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1" name="Line 46"/>
            <p:cNvSpPr>
              <a:spLocks noChangeShapeType="1"/>
            </p:cNvSpPr>
            <p:nvPr/>
          </p:nvSpPr>
          <p:spPr bwMode="auto">
            <a:xfrm flipV="1">
              <a:off x="5252" y="1730"/>
              <a:ext cx="0" cy="1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2" name="Line 47"/>
            <p:cNvSpPr>
              <a:spLocks noChangeShapeType="1"/>
            </p:cNvSpPr>
            <p:nvPr/>
          </p:nvSpPr>
          <p:spPr bwMode="auto">
            <a:xfrm>
              <a:off x="5352" y="1794"/>
              <a:ext cx="0" cy="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3" name="Line 48"/>
            <p:cNvSpPr>
              <a:spLocks noChangeShapeType="1"/>
            </p:cNvSpPr>
            <p:nvPr/>
          </p:nvSpPr>
          <p:spPr bwMode="auto">
            <a:xfrm>
              <a:off x="5392" y="176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4" name="Line 49"/>
            <p:cNvSpPr>
              <a:spLocks noChangeShapeType="1"/>
            </p:cNvSpPr>
            <p:nvPr/>
          </p:nvSpPr>
          <p:spPr bwMode="auto">
            <a:xfrm flipV="1">
              <a:off x="5484" y="1526"/>
              <a:ext cx="0" cy="1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5" name="Text Box 50"/>
            <p:cNvSpPr txBox="1">
              <a:spLocks noChangeArrowheads="1"/>
            </p:cNvSpPr>
            <p:nvPr/>
          </p:nvSpPr>
          <p:spPr bwMode="auto">
            <a:xfrm>
              <a:off x="4460" y="1655"/>
              <a:ext cx="19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E</a:t>
              </a:r>
            </a:p>
          </p:txBody>
        </p:sp>
        <p:sp>
          <p:nvSpPr>
            <p:cNvPr id="106" name="Line 51"/>
            <p:cNvSpPr>
              <a:spLocks noChangeShapeType="1"/>
            </p:cNvSpPr>
            <p:nvPr/>
          </p:nvSpPr>
          <p:spPr bwMode="auto">
            <a:xfrm flipV="1">
              <a:off x="4358" y="1592"/>
              <a:ext cx="0" cy="8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7" name="Text Box 52"/>
            <p:cNvSpPr txBox="1">
              <a:spLocks noChangeArrowheads="1"/>
            </p:cNvSpPr>
            <p:nvPr/>
          </p:nvSpPr>
          <p:spPr bwMode="auto">
            <a:xfrm>
              <a:off x="4268" y="1335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x</a:t>
              </a:r>
            </a:p>
          </p:txBody>
        </p:sp>
        <p:sp>
          <p:nvSpPr>
            <p:cNvPr id="108" name="Text Box 53"/>
            <p:cNvSpPr txBox="1">
              <a:spLocks noChangeArrowheads="1"/>
            </p:cNvSpPr>
            <p:nvPr/>
          </p:nvSpPr>
          <p:spPr bwMode="auto">
            <a:xfrm>
              <a:off x="5572" y="1591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z</a:t>
              </a:r>
            </a:p>
          </p:txBody>
        </p:sp>
        <p:sp>
          <p:nvSpPr>
            <p:cNvPr id="109" name="Rectangle 56"/>
            <p:cNvSpPr>
              <a:spLocks noChangeArrowheads="1"/>
            </p:cNvSpPr>
            <p:nvPr/>
          </p:nvSpPr>
          <p:spPr bwMode="auto">
            <a:xfrm>
              <a:off x="4200" y="752"/>
              <a:ext cx="1552" cy="25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10" name="Text Box 58"/>
            <p:cNvSpPr txBox="1">
              <a:spLocks noChangeArrowheads="1"/>
            </p:cNvSpPr>
            <p:nvPr/>
          </p:nvSpPr>
          <p:spPr bwMode="auto">
            <a:xfrm>
              <a:off x="102" y="791"/>
              <a:ext cx="1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a</a:t>
              </a:r>
            </a:p>
          </p:txBody>
        </p:sp>
        <p:sp>
          <p:nvSpPr>
            <p:cNvPr id="111" name="Text Box 59"/>
            <p:cNvSpPr txBox="1">
              <a:spLocks noChangeArrowheads="1"/>
            </p:cNvSpPr>
            <p:nvPr/>
          </p:nvSpPr>
          <p:spPr bwMode="auto">
            <a:xfrm>
              <a:off x="2718" y="807"/>
              <a:ext cx="1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b</a:t>
              </a:r>
            </a:p>
          </p:txBody>
        </p:sp>
        <p:sp>
          <p:nvSpPr>
            <p:cNvPr id="112" name="Rectangle 60"/>
            <p:cNvSpPr>
              <a:spLocks noChangeArrowheads="1"/>
            </p:cNvSpPr>
            <p:nvPr/>
          </p:nvSpPr>
          <p:spPr bwMode="auto">
            <a:xfrm>
              <a:off x="2680" y="752"/>
              <a:ext cx="1464" cy="25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13" name="Text Box 61"/>
            <p:cNvSpPr txBox="1">
              <a:spLocks noChangeArrowheads="1"/>
            </p:cNvSpPr>
            <p:nvPr/>
          </p:nvSpPr>
          <p:spPr bwMode="auto">
            <a:xfrm>
              <a:off x="4294" y="815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c</a:t>
              </a:r>
            </a:p>
          </p:txBody>
        </p:sp>
        <p:sp>
          <p:nvSpPr>
            <p:cNvPr id="114" name="AutoShape 65"/>
            <p:cNvSpPr>
              <a:spLocks noChangeArrowheads="1"/>
            </p:cNvSpPr>
            <p:nvPr/>
          </p:nvSpPr>
          <p:spPr bwMode="auto">
            <a:xfrm>
              <a:off x="2544" y="1912"/>
              <a:ext cx="200" cy="120"/>
            </a:xfrm>
            <a:prstGeom prst="leftRightArrow">
              <a:avLst>
                <a:gd name="adj1" fmla="val 50000"/>
                <a:gd name="adj2" fmla="val 33333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15" name="AutoShape 66"/>
            <p:cNvSpPr>
              <a:spLocks noChangeArrowheads="1"/>
            </p:cNvSpPr>
            <p:nvPr/>
          </p:nvSpPr>
          <p:spPr bwMode="auto">
            <a:xfrm>
              <a:off x="4072" y="1912"/>
              <a:ext cx="200" cy="120"/>
            </a:xfrm>
            <a:prstGeom prst="leftRightArrow">
              <a:avLst>
                <a:gd name="adj1" fmla="val 50000"/>
                <a:gd name="adj2" fmla="val 33333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sp>
        <p:nvSpPr>
          <p:cNvPr id="117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</p:spTree>
    <p:extLst>
      <p:ext uri="{BB962C8B-B14F-4D97-AF65-F5344CB8AC3E}">
        <p14:creationId xmlns:p14="http://schemas.microsoft.com/office/powerpoint/2010/main" val="38681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0" y="920234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Notion de polarisation</a:t>
            </a:r>
          </a:p>
        </p:txBody>
      </p:sp>
      <p:grpSp>
        <p:nvGrpSpPr>
          <p:cNvPr id="66" name="Groupe 4"/>
          <p:cNvGrpSpPr>
            <a:grpSpLocks/>
          </p:cNvGrpSpPr>
          <p:nvPr/>
        </p:nvGrpSpPr>
        <p:grpSpPr bwMode="auto">
          <a:xfrm>
            <a:off x="650875" y="1821517"/>
            <a:ext cx="2936836" cy="2419350"/>
            <a:chOff x="2824163" y="409575"/>
            <a:chExt cx="2936468" cy="241935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24163" y="695325"/>
              <a:ext cx="2657475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ZoneTexte 2"/>
            <p:cNvSpPr txBox="1">
              <a:spLocks noChangeArrowheads="1"/>
            </p:cNvSpPr>
            <p:nvPr/>
          </p:nvSpPr>
          <p:spPr bwMode="auto">
            <a:xfrm>
              <a:off x="4838700" y="409575"/>
              <a:ext cx="921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Verticale</a:t>
              </a:r>
            </a:p>
          </p:txBody>
        </p:sp>
        <p:sp>
          <p:nvSpPr>
            <p:cNvPr id="69" name="ZoneTexte 3"/>
            <p:cNvSpPr txBox="1">
              <a:spLocks noChangeArrowheads="1"/>
            </p:cNvSpPr>
            <p:nvPr/>
          </p:nvSpPr>
          <p:spPr bwMode="auto">
            <a:xfrm>
              <a:off x="3314701" y="409575"/>
              <a:ext cx="1143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Horizontale</a:t>
              </a:r>
            </a:p>
          </p:txBody>
        </p:sp>
      </p:grp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870004"/>
            <a:ext cx="49625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ZoneTexte 70"/>
          <p:cNvSpPr txBox="1"/>
          <p:nvPr/>
        </p:nvSpPr>
        <p:spPr>
          <a:xfrm>
            <a:off x="927100" y="1373842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Polarisation rectiligne</a:t>
            </a:r>
            <a:endParaRPr lang="fr-FR" b="1" dirty="0">
              <a:latin typeface="Arial Narrow" pitchFamily="34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078099" y="1386542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Polarisation circulaire</a:t>
            </a:r>
            <a:endParaRPr lang="fr-FR" b="1" dirty="0">
              <a:latin typeface="Arial Narrow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828677" y="4454890"/>
            <a:ext cx="496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Arial Narrow" pitchFamily="34" charset="0"/>
              </a:rPr>
              <a:t>Remarque : la polarisation lumière du soleil est aléatoire!</a:t>
            </a:r>
            <a:endParaRPr lang="fr-FR" i="1" dirty="0">
              <a:latin typeface="Arial Narrow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19100" y="5095396"/>
            <a:ext cx="7810499" cy="1120508"/>
            <a:chOff x="419100" y="5095396"/>
            <a:chExt cx="7810499" cy="1120508"/>
          </a:xfrm>
          <a:solidFill>
            <a:schemeClr val="tx2"/>
          </a:solidFill>
        </p:grpSpPr>
        <p:sp>
          <p:nvSpPr>
            <p:cNvPr id="4" name="Rectangle 3"/>
            <p:cNvSpPr/>
            <p:nvPr/>
          </p:nvSpPr>
          <p:spPr>
            <a:xfrm>
              <a:off x="419100" y="5095396"/>
              <a:ext cx="7810499" cy="1120508"/>
            </a:xfrm>
            <a:prstGeom prst="rect">
              <a:avLst/>
            </a:prstGeom>
            <a:grp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76263" y="5200214"/>
              <a:ext cx="7451079" cy="923330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Simplification : On choisi une </a:t>
              </a:r>
              <a:r>
                <a:rPr lang="fr-FR" b="1" dirty="0" smtClean="0">
                  <a:solidFill>
                    <a:srgbClr val="FF0000"/>
                  </a:solidFill>
                </a:rPr>
                <a:t>polarisation rectiligne </a:t>
              </a:r>
              <a:r>
                <a:rPr lang="fr-FR" b="1" dirty="0" smtClean="0"/>
                <a:t>suivant </a:t>
              </a:r>
              <a:r>
                <a:rPr lang="fr-FR" b="1" dirty="0" err="1" smtClean="0"/>
                <a:t>Ox</a:t>
              </a:r>
              <a:endParaRPr lang="fr-FR" b="1" dirty="0" smtClean="0"/>
            </a:p>
            <a:p>
              <a:r>
                <a:rPr lang="fr-FR" b="1" dirty="0"/>
                <a:t>	</a:t>
              </a:r>
              <a:r>
                <a:rPr lang="fr-FR" b="1" dirty="0" smtClean="0">
                  <a:sym typeface="Wingdings" panose="05000000000000000000" pitchFamily="2" charset="2"/>
                </a:rPr>
                <a:t> Le problème vectoriel se réduit à un </a:t>
              </a:r>
              <a:r>
                <a:rPr lang="fr-FR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problème scalaire</a:t>
              </a:r>
              <a:r>
                <a:rPr lang="fr-FR" b="1" dirty="0" smtClean="0">
                  <a:sym typeface="Wingdings" panose="05000000000000000000" pitchFamily="2" charset="2"/>
                </a:rPr>
                <a:t>!</a:t>
              </a:r>
            </a:p>
            <a:p>
              <a:r>
                <a:rPr lang="fr-FR" b="1" dirty="0">
                  <a:sym typeface="Wingdings" panose="05000000000000000000" pitchFamily="2" charset="2"/>
                </a:rPr>
                <a:t>	</a:t>
              </a:r>
              <a:r>
                <a:rPr lang="fr-FR" b="1" dirty="0" smtClean="0">
                  <a:sym typeface="Wingdings" panose="05000000000000000000" pitchFamily="2" charset="2"/>
                </a:rPr>
                <a:t>	 </a:t>
              </a:r>
              <a:r>
                <a:rPr lang="fr-FR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Optique Ondulatoire Scalaire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</p:spTree>
    <p:extLst>
      <p:ext uri="{BB962C8B-B14F-4D97-AF65-F5344CB8AC3E}">
        <p14:creationId xmlns:p14="http://schemas.microsoft.com/office/powerpoint/2010/main" val="375326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5068573" y="3610811"/>
            <a:ext cx="3929552" cy="833433"/>
            <a:chOff x="4697797" y="3112232"/>
            <a:chExt cx="3929552" cy="8334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ZoneTexte 125"/>
                <p:cNvSpPr txBox="1"/>
                <p:nvPr/>
              </p:nvSpPr>
              <p:spPr>
                <a:xfrm>
                  <a:off x="5691802" y="3112232"/>
                  <a:ext cx="2935547" cy="833433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sz="1400" dirty="0" smtClean="0"/>
                </a:p>
                <a:p>
                  <a:r>
                    <a:rPr lang="fr-FR" sz="1400" dirty="0" smtClean="0"/>
                    <a:t>	</a:t>
                  </a:r>
                  <a:r>
                    <a:rPr lang="fr-FR" sz="1400" dirty="0"/>
                    <a:t> </a:t>
                  </a:r>
                  <a:r>
                    <a:rPr lang="fr-FR" sz="1400" dirty="0" smtClean="0"/>
                    <a:t>          </a:t>
                  </a:r>
                  <a:r>
                    <a:rPr lang="fr-FR" sz="1400" dirty="0" smtClean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00B050"/>
                          </a:solidFill>
                          <a:latin typeface="Cambria Math"/>
                        </a:rPr>
                        <m:t>𝒄𝒐𝒔</m:t>
                      </m:r>
                      <m:d>
                        <m:dPr>
                          <m:ctrlP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126" name="ZoneTexte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935547" cy="83343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Forme libre 6"/>
            <p:cNvSpPr/>
            <p:nvPr/>
          </p:nvSpPr>
          <p:spPr>
            <a:xfrm>
              <a:off x="4697797" y="3261066"/>
              <a:ext cx="1165121" cy="276899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132512" y="6412847"/>
            <a:ext cx="836612" cy="288925"/>
          </a:xfrm>
        </p:spPr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83" name="Line 10"/>
          <p:cNvSpPr>
            <a:spLocks noChangeShapeType="1"/>
          </p:cNvSpPr>
          <p:nvPr/>
        </p:nvSpPr>
        <p:spPr bwMode="auto">
          <a:xfrm flipH="1" flipV="1">
            <a:off x="1224319" y="2737181"/>
            <a:ext cx="1" cy="130782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84" name="Line 11"/>
          <p:cNvSpPr>
            <a:spLocks noChangeShapeType="1"/>
          </p:cNvSpPr>
          <p:nvPr/>
        </p:nvSpPr>
        <p:spPr bwMode="auto">
          <a:xfrm flipV="1">
            <a:off x="-224676" y="4033965"/>
            <a:ext cx="6247451" cy="110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H="1">
            <a:off x="126461" y="2464147"/>
            <a:ext cx="3386918" cy="236610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89" name="Line 19"/>
          <p:cNvSpPr>
            <a:spLocks noChangeShapeType="1"/>
          </p:cNvSpPr>
          <p:nvPr/>
        </p:nvSpPr>
        <p:spPr bwMode="auto">
          <a:xfrm flipH="1">
            <a:off x="1210986" y="4045005"/>
            <a:ext cx="13334" cy="204607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04" name="Text Box 34"/>
          <p:cNvSpPr txBox="1">
            <a:spLocks noChangeArrowheads="1"/>
          </p:cNvSpPr>
          <p:nvPr/>
        </p:nvSpPr>
        <p:spPr bwMode="auto">
          <a:xfrm>
            <a:off x="2056114" y="4016367"/>
            <a:ext cx="311134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</a:t>
            </a:r>
          </a:p>
        </p:txBody>
      </p:sp>
      <p:sp>
        <p:nvSpPr>
          <p:cNvPr id="105" name="Text Box 35"/>
          <p:cNvSpPr txBox="1">
            <a:spLocks noChangeArrowheads="1"/>
          </p:cNvSpPr>
          <p:nvPr/>
        </p:nvSpPr>
        <p:spPr bwMode="auto">
          <a:xfrm>
            <a:off x="2887504" y="4000267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2</a:t>
            </a:r>
          </a:p>
        </p:txBody>
      </p:sp>
      <p:sp>
        <p:nvSpPr>
          <p:cNvPr id="109" name="Text Box 40"/>
          <p:cNvSpPr txBox="1">
            <a:spLocks noChangeArrowheads="1"/>
          </p:cNvSpPr>
          <p:nvPr/>
        </p:nvSpPr>
        <p:spPr bwMode="auto">
          <a:xfrm>
            <a:off x="3749976" y="3993060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3</a:t>
            </a:r>
          </a:p>
        </p:txBody>
      </p:sp>
      <p:sp>
        <p:nvSpPr>
          <p:cNvPr id="110" name="Text Box 41"/>
          <p:cNvSpPr txBox="1">
            <a:spLocks noChangeArrowheads="1"/>
          </p:cNvSpPr>
          <p:nvPr/>
        </p:nvSpPr>
        <p:spPr bwMode="auto">
          <a:xfrm>
            <a:off x="4603829" y="4000267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4</a:t>
            </a:r>
          </a:p>
        </p:txBody>
      </p:sp>
      <p:sp>
        <p:nvSpPr>
          <p:cNvPr id="111" name="Text Box 42"/>
          <p:cNvSpPr txBox="1">
            <a:spLocks noChangeArrowheads="1"/>
          </p:cNvSpPr>
          <p:nvPr/>
        </p:nvSpPr>
        <p:spPr bwMode="auto">
          <a:xfrm>
            <a:off x="955156" y="2500449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x</a:t>
            </a:r>
          </a:p>
        </p:txBody>
      </p:sp>
      <p:sp>
        <p:nvSpPr>
          <p:cNvPr id="112" name="Text Box 43"/>
          <p:cNvSpPr txBox="1">
            <a:spLocks noChangeArrowheads="1"/>
          </p:cNvSpPr>
          <p:nvPr/>
        </p:nvSpPr>
        <p:spPr bwMode="auto">
          <a:xfrm>
            <a:off x="-12808" y="4742835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y</a:t>
            </a:r>
          </a:p>
        </p:txBody>
      </p:sp>
      <p:sp>
        <p:nvSpPr>
          <p:cNvPr id="79" name="Text Box 45"/>
          <p:cNvSpPr txBox="1">
            <a:spLocks noChangeArrowheads="1"/>
          </p:cNvSpPr>
          <p:nvPr/>
        </p:nvSpPr>
        <p:spPr bwMode="auto">
          <a:xfrm>
            <a:off x="5812994" y="4016367"/>
            <a:ext cx="27853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z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0" y="879893"/>
            <a:ext cx="796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Oz</a:t>
            </a:r>
          </a:p>
          <a:p>
            <a:pPr>
              <a:buFont typeface="Wingdings" pitchFamily="2" charset="2"/>
              <a:buChar char="è"/>
            </a:pPr>
            <a:endParaRPr lang="fr-FR" sz="2400" b="1" kern="0" dirty="0" smtClean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-107576" y="3031163"/>
            <a:ext cx="6121686" cy="2033598"/>
            <a:chOff x="-66367" y="2759337"/>
            <a:chExt cx="6089142" cy="2124878"/>
          </a:xfrm>
        </p:grpSpPr>
        <p:sp>
          <p:nvSpPr>
            <p:cNvPr id="81" name="Text Box 6"/>
            <p:cNvSpPr txBox="1">
              <a:spLocks noChangeArrowheads="1"/>
            </p:cNvSpPr>
            <p:nvPr/>
          </p:nvSpPr>
          <p:spPr bwMode="auto">
            <a:xfrm>
              <a:off x="-29768" y="3421003"/>
              <a:ext cx="4187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2E</a:t>
              </a:r>
              <a:r>
                <a:rPr kumimoji="0" lang="fr-FR" sz="1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0</a:t>
              </a:r>
            </a:p>
          </p:txBody>
        </p:sp>
        <p:sp>
          <p:nvSpPr>
            <p:cNvPr id="94" name="Line 24"/>
            <p:cNvSpPr>
              <a:spLocks noChangeShapeType="1"/>
            </p:cNvSpPr>
            <p:nvPr/>
          </p:nvSpPr>
          <p:spPr bwMode="auto">
            <a:xfrm flipH="1">
              <a:off x="-41179" y="3294358"/>
              <a:ext cx="2308252" cy="184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5" name="Line 25"/>
            <p:cNvSpPr>
              <a:spLocks noChangeShapeType="1"/>
            </p:cNvSpPr>
            <p:nvPr/>
          </p:nvSpPr>
          <p:spPr bwMode="auto">
            <a:xfrm flipH="1">
              <a:off x="-66367" y="4280077"/>
              <a:ext cx="2333439" cy="45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pic>
          <p:nvPicPr>
            <p:cNvPr id="116" name="Image 1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313" y="2759337"/>
              <a:ext cx="5242462" cy="2124878"/>
            </a:xfrm>
            <a:prstGeom prst="rect">
              <a:avLst/>
            </a:prstGeom>
          </p:spPr>
        </p:pic>
      </p:grpSp>
      <p:pic>
        <p:nvPicPr>
          <p:cNvPr id="122" name="Imag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251" y="1520825"/>
            <a:ext cx="5198481" cy="203102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889514" y="2495634"/>
            <a:ext cx="1967918" cy="1016952"/>
            <a:chOff x="889514" y="2267035"/>
            <a:chExt cx="1967918" cy="1016952"/>
          </a:xfrm>
        </p:grpSpPr>
        <p:sp>
          <p:nvSpPr>
            <p:cNvPr id="120" name="Line 20"/>
            <p:cNvSpPr>
              <a:spLocks noChangeShapeType="1"/>
            </p:cNvSpPr>
            <p:nvPr/>
          </p:nvSpPr>
          <p:spPr bwMode="auto">
            <a:xfrm flipH="1">
              <a:off x="2564484" y="2308534"/>
              <a:ext cx="13334" cy="595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21" name="Line 20"/>
            <p:cNvSpPr>
              <a:spLocks noChangeShapeType="1"/>
            </p:cNvSpPr>
            <p:nvPr/>
          </p:nvSpPr>
          <p:spPr bwMode="auto">
            <a:xfrm flipH="1">
              <a:off x="1224319" y="2267035"/>
              <a:ext cx="1369093" cy="8706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472390" y="2802564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/>
                <a:t>y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889514" y="2914655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x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70646" y="4045005"/>
            <a:ext cx="5552129" cy="2071265"/>
            <a:chOff x="470646" y="3816406"/>
            <a:chExt cx="5552129" cy="2071265"/>
          </a:xfrm>
        </p:grpSpPr>
        <p:sp>
          <p:nvSpPr>
            <p:cNvPr id="101" name="Text Box 31"/>
            <p:cNvSpPr txBox="1">
              <a:spLocks noChangeArrowheads="1"/>
            </p:cNvSpPr>
            <p:nvPr/>
          </p:nvSpPr>
          <p:spPr bwMode="auto">
            <a:xfrm>
              <a:off x="5708902" y="5092378"/>
              <a:ext cx="305208" cy="36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AEA6A4"/>
                  </a:solidFill>
                  <a:effectLst/>
                  <a:uLnTx/>
                  <a:uFillTx/>
                  <a:latin typeface="Arial Narrow" pitchFamily="34" charset="0"/>
                  <a:sym typeface="Symbol" pitchFamily="18" charset="2"/>
                </a:rPr>
                <a:t>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470646" y="3816406"/>
              <a:ext cx="5552129" cy="2071265"/>
              <a:chOff x="470646" y="3816406"/>
              <a:chExt cx="5552129" cy="2071265"/>
            </a:xfrm>
          </p:grpSpPr>
          <p:sp>
            <p:nvSpPr>
              <p:cNvPr id="87" name="Line 17"/>
              <p:cNvSpPr>
                <a:spLocks noChangeShapeType="1"/>
              </p:cNvSpPr>
              <p:nvPr/>
            </p:nvSpPr>
            <p:spPr bwMode="auto">
              <a:xfrm>
                <a:off x="470646" y="5059996"/>
                <a:ext cx="5552129" cy="4571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88" name="Line 18"/>
              <p:cNvSpPr>
                <a:spLocks noChangeShapeType="1"/>
              </p:cNvSpPr>
              <p:nvPr/>
            </p:nvSpPr>
            <p:spPr bwMode="auto">
              <a:xfrm flipH="1">
                <a:off x="736877" y="4500901"/>
                <a:ext cx="1192681" cy="881547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 flipH="1">
                <a:off x="2080392" y="3841593"/>
                <a:ext cx="13334" cy="2046078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>
                <a:off x="2970541" y="3829853"/>
                <a:ext cx="0" cy="2019409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2" name="Line 22"/>
              <p:cNvSpPr>
                <a:spLocks noChangeShapeType="1"/>
              </p:cNvSpPr>
              <p:nvPr/>
            </p:nvSpPr>
            <p:spPr bwMode="auto">
              <a:xfrm>
                <a:off x="3799120" y="3816406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6" name="Text Box 26"/>
              <p:cNvSpPr txBox="1">
                <a:spLocks noChangeArrowheads="1"/>
              </p:cNvSpPr>
              <p:nvPr/>
            </p:nvSpPr>
            <p:spPr bwMode="auto">
              <a:xfrm>
                <a:off x="1205623" y="5040201"/>
                <a:ext cx="290392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0</a:t>
                </a:r>
              </a:p>
            </p:txBody>
          </p:sp>
          <p:sp>
            <p:nvSpPr>
              <p:cNvPr id="97" name="Text Box 27"/>
              <p:cNvSpPr txBox="1">
                <a:spLocks noChangeArrowheads="1"/>
              </p:cNvSpPr>
              <p:nvPr/>
            </p:nvSpPr>
            <p:spPr bwMode="auto">
              <a:xfrm>
                <a:off x="2050518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2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98" name="Text Box 28"/>
              <p:cNvSpPr txBox="1">
                <a:spLocks noChangeArrowheads="1"/>
              </p:cNvSpPr>
              <p:nvPr/>
            </p:nvSpPr>
            <p:spPr bwMode="auto">
              <a:xfrm>
                <a:off x="2942146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4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99" name="Text Box 29"/>
              <p:cNvSpPr txBox="1">
                <a:spLocks noChangeArrowheads="1"/>
              </p:cNvSpPr>
              <p:nvPr/>
            </p:nvSpPr>
            <p:spPr bwMode="auto">
              <a:xfrm>
                <a:off x="3763475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6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134" name="Line 22"/>
              <p:cNvSpPr>
                <a:spLocks noChangeShapeType="1"/>
              </p:cNvSpPr>
              <p:nvPr/>
            </p:nvSpPr>
            <p:spPr bwMode="auto">
              <a:xfrm>
                <a:off x="4650764" y="3820889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135" name="Text Box 28"/>
              <p:cNvSpPr txBox="1">
                <a:spLocks noChangeArrowheads="1"/>
              </p:cNvSpPr>
              <p:nvPr/>
            </p:nvSpPr>
            <p:spPr bwMode="auto">
              <a:xfrm>
                <a:off x="4674800" y="5040201"/>
                <a:ext cx="417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8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</p:grpSp>
      </p:grpSp>
      <p:grpSp>
        <p:nvGrpSpPr>
          <p:cNvPr id="141" name="Groupe 140"/>
          <p:cNvGrpSpPr/>
          <p:nvPr/>
        </p:nvGrpSpPr>
        <p:grpSpPr>
          <a:xfrm>
            <a:off x="5419165" y="1382455"/>
            <a:ext cx="3798745" cy="919932"/>
            <a:chOff x="4667534" y="3112232"/>
            <a:chExt cx="3798745" cy="919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ZoneTexte 141"/>
                <p:cNvSpPr txBox="1"/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baseline="-2500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baseline="-2500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fr-FR" sz="1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sz="1400" dirty="0" smtClean="0"/>
                </a:p>
                <a:p>
                  <a:r>
                    <a:rPr lang="fr-FR" sz="1400" dirty="0" smtClean="0"/>
                    <a:t>	</a:t>
                  </a:r>
                  <a:r>
                    <a:rPr lang="fr-FR" sz="1400" dirty="0"/>
                    <a:t> </a:t>
                  </a:r>
                  <a:r>
                    <a:rPr lang="fr-FR" sz="1400" dirty="0" smtClean="0"/>
                    <a:t>          </a:t>
                  </a:r>
                  <a:r>
                    <a:rPr lang="fr-FR" sz="1400" dirty="0" smtClean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00B050"/>
                          </a:solidFill>
                          <a:latin typeface="Cambria Math"/>
                        </a:rPr>
                        <m:t>𝒄𝒐𝒔</m:t>
                      </m:r>
                      <m:d>
                        <m:dPr>
                          <m:ctrlP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142" name="ZoneTexte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Forme libre 142"/>
            <p:cNvSpPr/>
            <p:nvPr/>
          </p:nvSpPr>
          <p:spPr>
            <a:xfrm>
              <a:off x="4667534" y="3395846"/>
              <a:ext cx="965548" cy="293928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3" name="Groupe 162"/>
          <p:cNvGrpSpPr/>
          <p:nvPr/>
        </p:nvGrpSpPr>
        <p:grpSpPr>
          <a:xfrm>
            <a:off x="15458" y="1286434"/>
            <a:ext cx="1719655" cy="1041332"/>
            <a:chOff x="6333988" y="5359040"/>
            <a:chExt cx="1924751" cy="1127445"/>
          </a:xfrm>
        </p:grpSpPr>
        <p:sp>
          <p:nvSpPr>
            <p:cNvPr id="164" name="Rectangle à coins arrondis 163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5" name="Groupe 164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166" name="Groupe 165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170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171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Direction de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167" name="Groupe 166"/>
              <p:cNvGrpSpPr/>
              <p:nvPr/>
            </p:nvGrpSpPr>
            <p:grpSpPr>
              <a:xfrm>
                <a:off x="1434730" y="2032865"/>
                <a:ext cx="364956" cy="369332"/>
                <a:chOff x="8401460" y="4278754"/>
                <a:chExt cx="364956" cy="369332"/>
              </a:xfrm>
            </p:grpSpPr>
            <p:sp>
              <p:nvSpPr>
                <p:cNvPr id="16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78754"/>
                  <a:ext cx="36495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169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</p:grpSp>
        </p:grpSp>
      </p:grpSp>
      <p:sp>
        <p:nvSpPr>
          <p:cNvPr id="172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</p:spTree>
    <p:extLst>
      <p:ext uri="{BB962C8B-B14F-4D97-AF65-F5344CB8AC3E}">
        <p14:creationId xmlns:p14="http://schemas.microsoft.com/office/powerpoint/2010/main" val="39576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6315908" y="3654796"/>
                <a:ext cx="2774477" cy="791820"/>
              </a:xfrm>
              <a:prstGeom prst="rect">
                <a:avLst/>
              </a:prstGeom>
              <a:solidFill>
                <a:schemeClr val="tx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/>
                        </a:rPr>
                        <m:t>𝑬</m:t>
                      </m:r>
                      <m:r>
                        <a:rPr lang="fr-FR" sz="1400" b="1" i="1">
                          <a:latin typeface="Cambria Math"/>
                        </a:rPr>
                        <m:t>(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fr-FR" sz="1400" b="1" i="1">
                          <a:latin typeface="Cambria Math"/>
                        </a:rPr>
                        <m:t>) </m:t>
                      </m:r>
                      <m:r>
                        <a:rPr lang="fr-FR" sz="140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sz="1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sz="1400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fr-FR" sz="14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sz="1400" dirty="0" smtClean="0"/>
              </a:p>
              <a:p>
                <a:r>
                  <a:rPr lang="fr-FR" sz="1400" dirty="0" smtClean="0"/>
                  <a:t>	</a:t>
                </a:r>
                <a:r>
                  <a:rPr lang="fr-FR" sz="1400" dirty="0"/>
                  <a:t> </a:t>
                </a:r>
                <a:r>
                  <a:rPr lang="fr-FR" sz="1400" dirty="0" smtClean="0"/>
                  <a:t>          </a:t>
                </a:r>
                <a:r>
                  <a:rPr lang="fr-FR" sz="1400" dirty="0" smtClean="0">
                    <a:solidFill>
                      <a:srgbClr val="00B050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fr-FR" sz="1400" b="1" i="1">
                        <a:solidFill>
                          <a:srgbClr val="00B050"/>
                        </a:solidFill>
                        <a:latin typeface="Cambria Math"/>
                      </a:rPr>
                      <m:t>𝒄𝒐𝒔</m:t>
                    </m:r>
                    <m:d>
                      <m:dPr>
                        <m:ctrlP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908" y="3654796"/>
                <a:ext cx="2774477" cy="7918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1"/>
          <p:cNvSpPr txBox="1">
            <a:spLocks/>
          </p:cNvSpPr>
          <p:nvPr/>
        </p:nvSpPr>
        <p:spPr bwMode="auto">
          <a:xfrm>
            <a:off x="132512" y="6426294"/>
            <a:ext cx="8366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2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1218553" y="2721448"/>
            <a:ext cx="5767" cy="135834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-224676" y="4040176"/>
            <a:ext cx="6247451" cy="110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126461" y="2470358"/>
            <a:ext cx="3386918" cy="236610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>
            <a:off x="1210986" y="4051216"/>
            <a:ext cx="13334" cy="204607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2056114" y="4051154"/>
            <a:ext cx="311134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</a:t>
            </a:r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2887504" y="4035054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2</a:t>
            </a: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3749976" y="4027847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3</a:t>
            </a: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4603829" y="4035054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4</a:t>
            </a: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944383" y="2493546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x</a:t>
            </a:r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-12808" y="4777622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y</a:t>
            </a: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5812994" y="4051154"/>
            <a:ext cx="27853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893340"/>
            <a:ext cx="789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Oz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889514" y="2530421"/>
            <a:ext cx="1967918" cy="1016952"/>
            <a:chOff x="889514" y="2267035"/>
            <a:chExt cx="1967918" cy="1016952"/>
          </a:xfrm>
        </p:grpSpPr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2564484" y="2308534"/>
              <a:ext cx="13334" cy="595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 flipH="1">
              <a:off x="1224319" y="2267035"/>
              <a:ext cx="1369093" cy="8706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472390" y="2802564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/>
                <a:t>y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889514" y="2914655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x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470646" y="4079792"/>
            <a:ext cx="7493433" cy="2071265"/>
            <a:chOff x="470646" y="3816406"/>
            <a:chExt cx="7493433" cy="2071265"/>
          </a:xfrm>
        </p:grpSpPr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7658871" y="4938603"/>
              <a:ext cx="305208" cy="36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AEA6A4"/>
                  </a:solidFill>
                  <a:effectLst/>
                  <a:uLnTx/>
                  <a:uFillTx/>
                  <a:latin typeface="Arial Narrow" pitchFamily="34" charset="0"/>
                  <a:sym typeface="Symbol" pitchFamily="18" charset="2"/>
                </a:rPr>
                <a:t></a:t>
              </a:r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470646" y="3816406"/>
              <a:ext cx="7337865" cy="2071265"/>
              <a:chOff x="470646" y="3816406"/>
              <a:chExt cx="7337865" cy="2071265"/>
            </a:xfrm>
          </p:grpSpPr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>
                <a:off x="470646" y="5059996"/>
                <a:ext cx="7337865" cy="11318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37" name="Line 18"/>
              <p:cNvSpPr>
                <a:spLocks noChangeShapeType="1"/>
              </p:cNvSpPr>
              <p:nvPr/>
            </p:nvSpPr>
            <p:spPr bwMode="auto">
              <a:xfrm flipH="1">
                <a:off x="736877" y="4500901"/>
                <a:ext cx="1192681" cy="881547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38" name="Line 20"/>
              <p:cNvSpPr>
                <a:spLocks noChangeShapeType="1"/>
              </p:cNvSpPr>
              <p:nvPr/>
            </p:nvSpPr>
            <p:spPr bwMode="auto">
              <a:xfrm flipH="1">
                <a:off x="2080392" y="3841593"/>
                <a:ext cx="13334" cy="2046078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39" name="Line 21"/>
              <p:cNvSpPr>
                <a:spLocks noChangeShapeType="1"/>
              </p:cNvSpPr>
              <p:nvPr/>
            </p:nvSpPr>
            <p:spPr bwMode="auto">
              <a:xfrm>
                <a:off x="2970541" y="3829853"/>
                <a:ext cx="0" cy="2019409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40" name="Line 22"/>
              <p:cNvSpPr>
                <a:spLocks noChangeShapeType="1"/>
              </p:cNvSpPr>
              <p:nvPr/>
            </p:nvSpPr>
            <p:spPr bwMode="auto">
              <a:xfrm>
                <a:off x="3799120" y="3816406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41" name="Text Box 26"/>
              <p:cNvSpPr txBox="1">
                <a:spLocks noChangeArrowheads="1"/>
              </p:cNvSpPr>
              <p:nvPr/>
            </p:nvSpPr>
            <p:spPr bwMode="auto">
              <a:xfrm>
                <a:off x="1205623" y="5040201"/>
                <a:ext cx="290392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0</a:t>
                </a:r>
              </a:p>
            </p:txBody>
          </p:sp>
          <p:sp>
            <p:nvSpPr>
              <p:cNvPr id="42" name="Text Box 27"/>
              <p:cNvSpPr txBox="1">
                <a:spLocks noChangeArrowheads="1"/>
              </p:cNvSpPr>
              <p:nvPr/>
            </p:nvSpPr>
            <p:spPr bwMode="auto">
              <a:xfrm>
                <a:off x="2050518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2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43" name="Text Box 28"/>
              <p:cNvSpPr txBox="1">
                <a:spLocks noChangeArrowheads="1"/>
              </p:cNvSpPr>
              <p:nvPr/>
            </p:nvSpPr>
            <p:spPr bwMode="auto">
              <a:xfrm>
                <a:off x="2942146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4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44" name="Text Box 29"/>
              <p:cNvSpPr txBox="1">
                <a:spLocks noChangeArrowheads="1"/>
              </p:cNvSpPr>
              <p:nvPr/>
            </p:nvSpPr>
            <p:spPr bwMode="auto">
              <a:xfrm>
                <a:off x="3763475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</a:rPr>
                  <a:t>6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45" name="Line 22"/>
              <p:cNvSpPr>
                <a:spLocks noChangeShapeType="1"/>
              </p:cNvSpPr>
              <p:nvPr/>
            </p:nvSpPr>
            <p:spPr bwMode="auto">
              <a:xfrm>
                <a:off x="4650764" y="3820889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46" name="Text Box 28"/>
              <p:cNvSpPr txBox="1">
                <a:spLocks noChangeArrowheads="1"/>
              </p:cNvSpPr>
              <p:nvPr/>
            </p:nvSpPr>
            <p:spPr bwMode="auto">
              <a:xfrm>
                <a:off x="4674800" y="5040201"/>
                <a:ext cx="417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8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AEA6A4"/>
                    </a:solidFill>
                    <a:effectLst/>
                    <a:uLnTx/>
                    <a:uFillTx/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</p:grpSp>
      </p:grpSp>
      <p:grpSp>
        <p:nvGrpSpPr>
          <p:cNvPr id="76" name="Groupe 75"/>
          <p:cNvGrpSpPr/>
          <p:nvPr/>
        </p:nvGrpSpPr>
        <p:grpSpPr>
          <a:xfrm>
            <a:off x="1380650" y="1026554"/>
            <a:ext cx="3204723" cy="5045351"/>
            <a:chOff x="1380650" y="1140532"/>
            <a:chExt cx="3204723" cy="5045351"/>
          </a:xfrm>
        </p:grpSpPr>
        <p:sp>
          <p:nvSpPr>
            <p:cNvPr id="60" name="Forme libre 59"/>
            <p:cNvSpPr/>
            <p:nvPr/>
          </p:nvSpPr>
          <p:spPr>
            <a:xfrm>
              <a:off x="1966427" y="1140532"/>
              <a:ext cx="2001044" cy="5045351"/>
            </a:xfrm>
            <a:custGeom>
              <a:avLst/>
              <a:gdLst>
                <a:gd name="connsiteX0" fmla="*/ 1362075 w 1371600"/>
                <a:gd name="connsiteY0" fmla="*/ 0 h 3657600"/>
                <a:gd name="connsiteX1" fmla="*/ 1371600 w 1371600"/>
                <a:gd name="connsiteY1" fmla="*/ 2695575 h 3657600"/>
                <a:gd name="connsiteX2" fmla="*/ 0 w 1371600"/>
                <a:gd name="connsiteY2" fmla="*/ 3657600 h 3657600"/>
                <a:gd name="connsiteX3" fmla="*/ 0 w 1371600"/>
                <a:gd name="connsiteY3" fmla="*/ 971550 h 3657600"/>
                <a:gd name="connsiteX4" fmla="*/ 1362075 w 1371600"/>
                <a:gd name="connsiteY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00" h="3657600">
                  <a:moveTo>
                    <a:pt x="1362075" y="0"/>
                  </a:moveTo>
                  <a:lnTo>
                    <a:pt x="1371600" y="2695575"/>
                  </a:lnTo>
                  <a:lnTo>
                    <a:pt x="0" y="3657600"/>
                  </a:lnTo>
                  <a:lnTo>
                    <a:pt x="0" y="971550"/>
                  </a:lnTo>
                  <a:lnTo>
                    <a:pt x="1362075" y="0"/>
                  </a:lnTo>
                  <a:close/>
                </a:path>
              </a:pathLst>
            </a:custGeom>
            <a:solidFill>
              <a:srgbClr val="33CCFF">
                <a:alpha val="30980"/>
              </a:srgb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ZoneTexte 74"/>
            <p:cNvSpPr txBox="1"/>
            <p:nvPr/>
          </p:nvSpPr>
          <p:spPr>
            <a:xfrm rot="21382739">
              <a:off x="1380650" y="4978414"/>
              <a:ext cx="3204723" cy="646331"/>
            </a:xfrm>
            <a:prstGeom prst="rect">
              <a:avLst/>
            </a:prstGeom>
            <a:noFill/>
            <a:ln>
              <a:noFill/>
            </a:ln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Surface </a:t>
              </a:r>
              <a:r>
                <a:rPr lang="fr-FR" b="1" dirty="0" err="1" smtClean="0"/>
                <a:t>équi</a:t>
              </a:r>
              <a:r>
                <a:rPr lang="fr-FR" b="1" dirty="0" smtClean="0"/>
                <a:t>-phase = PLAN</a:t>
              </a:r>
            </a:p>
            <a:p>
              <a:r>
                <a:rPr lang="fr-FR" b="1" dirty="0" smtClean="0">
                  <a:sym typeface="Wingdings" panose="05000000000000000000" pitchFamily="2" charset="2"/>
                </a:rPr>
                <a:t> z=</a:t>
              </a:r>
              <a:r>
                <a:rPr lang="fr-FR" b="1" dirty="0" err="1" smtClean="0">
                  <a:sym typeface="Wingdings" panose="05000000000000000000" pitchFamily="2" charset="2"/>
                </a:rPr>
                <a:t>cste</a:t>
              </a:r>
              <a:endParaRPr lang="fr-FR" b="1" dirty="0"/>
            </a:p>
          </p:txBody>
        </p:sp>
      </p:grpSp>
      <p:sp>
        <p:nvSpPr>
          <p:cNvPr id="70" name="Ellipse 69"/>
          <p:cNvSpPr/>
          <p:nvPr/>
        </p:nvSpPr>
        <p:spPr>
          <a:xfrm>
            <a:off x="3490505" y="2036701"/>
            <a:ext cx="99785" cy="1145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2193613" y="3553445"/>
            <a:ext cx="99785" cy="114533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5" name="Groupe 84"/>
          <p:cNvGrpSpPr/>
          <p:nvPr/>
        </p:nvGrpSpPr>
        <p:grpSpPr>
          <a:xfrm>
            <a:off x="15458" y="1299881"/>
            <a:ext cx="1719655" cy="1041332"/>
            <a:chOff x="6333988" y="5359040"/>
            <a:chExt cx="1924751" cy="1127445"/>
          </a:xfrm>
        </p:grpSpPr>
        <p:sp>
          <p:nvSpPr>
            <p:cNvPr id="86" name="Rectangle à coins arrondis 85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7" name="Groupe 86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88" name="Groupe 87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92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93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Direction de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89" name="Groupe 88"/>
              <p:cNvGrpSpPr/>
              <p:nvPr/>
            </p:nvGrpSpPr>
            <p:grpSpPr>
              <a:xfrm>
                <a:off x="1434730" y="2032865"/>
                <a:ext cx="364956" cy="369332"/>
                <a:chOff x="8401460" y="4278754"/>
                <a:chExt cx="364956" cy="369332"/>
              </a:xfrm>
            </p:grpSpPr>
            <p:sp>
              <p:nvSpPr>
                <p:cNvPr id="90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78754"/>
                  <a:ext cx="36495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91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</p:grpSp>
        </p:grpSp>
      </p:grpSp>
      <p:sp>
        <p:nvSpPr>
          <p:cNvPr id="9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3" name="Groupe 62"/>
          <p:cNvGrpSpPr/>
          <p:nvPr/>
        </p:nvGrpSpPr>
        <p:grpSpPr>
          <a:xfrm>
            <a:off x="5419165" y="1382455"/>
            <a:ext cx="3798745" cy="919932"/>
            <a:chOff x="4667534" y="3112232"/>
            <a:chExt cx="3798745" cy="919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/>
                <p:cNvSpPr txBox="1"/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baseline="-2500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baseline="-2500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fr-FR" sz="14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sz="1400" dirty="0" smtClean="0"/>
                </a:p>
                <a:p>
                  <a:r>
                    <a:rPr lang="fr-FR" sz="1400" dirty="0" smtClean="0"/>
                    <a:t>	</a:t>
                  </a:r>
                  <a:r>
                    <a:rPr lang="fr-FR" sz="1400" dirty="0"/>
                    <a:t> </a:t>
                  </a:r>
                  <a:r>
                    <a:rPr lang="fr-FR" sz="1400" dirty="0" smtClean="0"/>
                    <a:t>          </a:t>
                  </a:r>
                  <a:r>
                    <a:rPr lang="fr-FR" sz="1400" dirty="0" smtClean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00B050"/>
                          </a:solidFill>
                          <a:latin typeface="Cambria Math"/>
                        </a:rPr>
                        <m:t>𝒄𝒐𝒔</m:t>
                      </m:r>
                      <m:d>
                        <m:dPr>
                          <m:ctrlP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142" name="ZoneTexte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Forme libre 64"/>
            <p:cNvSpPr/>
            <p:nvPr/>
          </p:nvSpPr>
          <p:spPr>
            <a:xfrm>
              <a:off x="4667534" y="3395846"/>
              <a:ext cx="965548" cy="293928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4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6"/>
          <a:srcRect l="6722" t="24171" r="2925" b="23224"/>
          <a:stretch/>
        </p:blipFill>
        <p:spPr>
          <a:xfrm>
            <a:off x="2466764" y="2020060"/>
            <a:ext cx="4687071" cy="104589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565" y="3483036"/>
            <a:ext cx="4778209" cy="10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201" name="Groupe 200"/>
          <p:cNvGrpSpPr/>
          <p:nvPr/>
        </p:nvGrpSpPr>
        <p:grpSpPr>
          <a:xfrm>
            <a:off x="1546485" y="2612396"/>
            <a:ext cx="2075243" cy="1147313"/>
            <a:chOff x="871268" y="2432649"/>
            <a:chExt cx="1066800" cy="1147313"/>
          </a:xfrm>
        </p:grpSpPr>
        <p:cxnSp>
          <p:nvCxnSpPr>
            <p:cNvPr id="232" name="Connecteur droit 231"/>
            <p:cNvCxnSpPr/>
            <p:nvPr/>
          </p:nvCxnSpPr>
          <p:spPr>
            <a:xfrm>
              <a:off x="871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3" name="Connecteur droit 232"/>
            <p:cNvCxnSpPr/>
            <p:nvPr/>
          </p:nvCxnSpPr>
          <p:spPr>
            <a:xfrm>
              <a:off x="1023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4" name="Connecteur droit 233"/>
            <p:cNvCxnSpPr/>
            <p:nvPr/>
          </p:nvCxnSpPr>
          <p:spPr>
            <a:xfrm>
              <a:off x="1176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5" name="Connecteur droit 234"/>
            <p:cNvCxnSpPr/>
            <p:nvPr/>
          </p:nvCxnSpPr>
          <p:spPr>
            <a:xfrm>
              <a:off x="13284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6" name="Connecteur droit 235"/>
            <p:cNvCxnSpPr/>
            <p:nvPr/>
          </p:nvCxnSpPr>
          <p:spPr>
            <a:xfrm>
              <a:off x="14808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7" name="Connecteur droit 236"/>
            <p:cNvCxnSpPr/>
            <p:nvPr/>
          </p:nvCxnSpPr>
          <p:spPr>
            <a:xfrm>
              <a:off x="1633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8" name="Connecteur droit 237"/>
            <p:cNvCxnSpPr/>
            <p:nvPr/>
          </p:nvCxnSpPr>
          <p:spPr>
            <a:xfrm>
              <a:off x="1785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9" name="Connecteur droit 238"/>
            <p:cNvCxnSpPr/>
            <p:nvPr/>
          </p:nvCxnSpPr>
          <p:spPr>
            <a:xfrm>
              <a:off x="1938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02" name="Connecteur droit avec flèche 201"/>
          <p:cNvCxnSpPr/>
          <p:nvPr/>
        </p:nvCxnSpPr>
        <p:spPr>
          <a:xfrm>
            <a:off x="1545279" y="3186052"/>
            <a:ext cx="256222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3" name="Connecteur droit avec flèche 202"/>
          <p:cNvCxnSpPr/>
          <p:nvPr/>
        </p:nvCxnSpPr>
        <p:spPr>
          <a:xfrm flipV="1">
            <a:off x="1545279" y="2533368"/>
            <a:ext cx="0" cy="130536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4" name="ZoneTexte 203"/>
          <p:cNvSpPr txBox="1"/>
          <p:nvPr/>
        </p:nvSpPr>
        <p:spPr>
          <a:xfrm>
            <a:off x="1215055" y="234870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x</a:t>
            </a:r>
          </a:p>
        </p:txBody>
      </p:sp>
      <p:sp>
        <p:nvSpPr>
          <p:cNvPr id="205" name="ZoneTexte 204"/>
          <p:cNvSpPr txBox="1"/>
          <p:nvPr/>
        </p:nvSpPr>
        <p:spPr>
          <a:xfrm>
            <a:off x="4073742" y="317425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z</a:t>
            </a:r>
          </a:p>
        </p:txBody>
      </p:sp>
      <p:cxnSp>
        <p:nvCxnSpPr>
          <p:cNvPr id="206" name="Connecteur droit avec flèche 205"/>
          <p:cNvCxnSpPr/>
          <p:nvPr/>
        </p:nvCxnSpPr>
        <p:spPr>
          <a:xfrm>
            <a:off x="2405313" y="2533368"/>
            <a:ext cx="296463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07" name="ZoneTexte 206"/>
          <p:cNvSpPr txBox="1"/>
          <p:nvPr/>
        </p:nvSpPr>
        <p:spPr>
          <a:xfrm>
            <a:off x="2417019" y="22248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Symbol" panose="05050102010706020507" pitchFamily="18" charset="2"/>
              </a:rPr>
              <a:t>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8" name="ZoneTexte 207"/>
          <p:cNvSpPr txBox="1"/>
          <p:nvPr/>
        </p:nvSpPr>
        <p:spPr>
          <a:xfrm>
            <a:off x="2970400" y="2256369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E(x,z,</a:t>
            </a: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8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1</a:t>
            </a: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</a:t>
            </a:r>
          </a:p>
        </p:txBody>
      </p:sp>
      <p:grpSp>
        <p:nvGrpSpPr>
          <p:cNvPr id="209" name="Groupe 208"/>
          <p:cNvGrpSpPr/>
          <p:nvPr/>
        </p:nvGrpSpPr>
        <p:grpSpPr>
          <a:xfrm>
            <a:off x="1736985" y="4631696"/>
            <a:ext cx="2075243" cy="1147313"/>
            <a:chOff x="871268" y="2432649"/>
            <a:chExt cx="1066800" cy="1147313"/>
          </a:xfrm>
        </p:grpSpPr>
        <p:cxnSp>
          <p:nvCxnSpPr>
            <p:cNvPr id="224" name="Connecteur droit 223"/>
            <p:cNvCxnSpPr/>
            <p:nvPr/>
          </p:nvCxnSpPr>
          <p:spPr>
            <a:xfrm>
              <a:off x="871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5" name="Connecteur droit 224"/>
            <p:cNvCxnSpPr/>
            <p:nvPr/>
          </p:nvCxnSpPr>
          <p:spPr>
            <a:xfrm>
              <a:off x="1023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6" name="Connecteur droit 225"/>
            <p:cNvCxnSpPr/>
            <p:nvPr/>
          </p:nvCxnSpPr>
          <p:spPr>
            <a:xfrm>
              <a:off x="1176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7" name="Connecteur droit 226"/>
            <p:cNvCxnSpPr/>
            <p:nvPr/>
          </p:nvCxnSpPr>
          <p:spPr>
            <a:xfrm>
              <a:off x="13284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8" name="Connecteur droit 227"/>
            <p:cNvCxnSpPr/>
            <p:nvPr/>
          </p:nvCxnSpPr>
          <p:spPr>
            <a:xfrm>
              <a:off x="14808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9" name="Connecteur droit 228"/>
            <p:cNvCxnSpPr/>
            <p:nvPr/>
          </p:nvCxnSpPr>
          <p:spPr>
            <a:xfrm>
              <a:off x="1633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0" name="Connecteur droit 229"/>
            <p:cNvCxnSpPr/>
            <p:nvPr/>
          </p:nvCxnSpPr>
          <p:spPr>
            <a:xfrm>
              <a:off x="1785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1" name="Connecteur droit 230"/>
            <p:cNvCxnSpPr/>
            <p:nvPr/>
          </p:nvCxnSpPr>
          <p:spPr>
            <a:xfrm>
              <a:off x="1938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10" name="Connecteur droit avec flèche 209"/>
          <p:cNvCxnSpPr/>
          <p:nvPr/>
        </p:nvCxnSpPr>
        <p:spPr>
          <a:xfrm>
            <a:off x="1545279" y="5205352"/>
            <a:ext cx="256222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1" name="Connecteur droit avec flèche 210"/>
          <p:cNvCxnSpPr/>
          <p:nvPr/>
        </p:nvCxnSpPr>
        <p:spPr>
          <a:xfrm flipV="1">
            <a:off x="1545279" y="4552668"/>
            <a:ext cx="0" cy="130536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2" name="ZoneTexte 211"/>
          <p:cNvSpPr txBox="1"/>
          <p:nvPr/>
        </p:nvSpPr>
        <p:spPr>
          <a:xfrm>
            <a:off x="1215055" y="436800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x</a:t>
            </a:r>
          </a:p>
        </p:txBody>
      </p:sp>
      <p:sp>
        <p:nvSpPr>
          <p:cNvPr id="213" name="ZoneTexte 212"/>
          <p:cNvSpPr txBox="1"/>
          <p:nvPr/>
        </p:nvSpPr>
        <p:spPr>
          <a:xfrm>
            <a:off x="4073742" y="519355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z</a:t>
            </a:r>
          </a:p>
        </p:txBody>
      </p:sp>
      <p:sp>
        <p:nvSpPr>
          <p:cNvPr id="214" name="ZoneTexte 213"/>
          <p:cNvSpPr txBox="1"/>
          <p:nvPr/>
        </p:nvSpPr>
        <p:spPr>
          <a:xfrm>
            <a:off x="2966192" y="5828351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E(x,z,</a:t>
            </a: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8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fr-FR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</a:t>
            </a:r>
          </a:p>
        </p:txBody>
      </p:sp>
      <p:grpSp>
        <p:nvGrpSpPr>
          <p:cNvPr id="242" name="Groupe 241"/>
          <p:cNvGrpSpPr/>
          <p:nvPr/>
        </p:nvGrpSpPr>
        <p:grpSpPr>
          <a:xfrm>
            <a:off x="5070043" y="3147917"/>
            <a:ext cx="3081770" cy="1700247"/>
            <a:chOff x="5070043" y="2650378"/>
            <a:chExt cx="3081770" cy="1700247"/>
          </a:xfrm>
        </p:grpSpPr>
        <p:cxnSp>
          <p:nvCxnSpPr>
            <p:cNvPr id="215" name="Connecteur droit avec flèche 214"/>
            <p:cNvCxnSpPr/>
            <p:nvPr/>
          </p:nvCxnSpPr>
          <p:spPr>
            <a:xfrm>
              <a:off x="5344167" y="3621963"/>
              <a:ext cx="256222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6" name="Connecteur droit avec flèche 215"/>
            <p:cNvCxnSpPr/>
            <p:nvPr/>
          </p:nvCxnSpPr>
          <p:spPr>
            <a:xfrm flipV="1">
              <a:off x="5344167" y="2969279"/>
              <a:ext cx="0" cy="130536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7" name="ZoneTexte 216"/>
            <p:cNvSpPr txBox="1"/>
            <p:nvPr/>
          </p:nvSpPr>
          <p:spPr>
            <a:xfrm>
              <a:off x="7890203" y="36857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</a:t>
              </a:r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5070043" y="2650378"/>
              <a:ext cx="63959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E(</a:t>
              </a:r>
              <a:r>
                <a:rPr kumimoji="0" lang="fr-FR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x,z,</a:t>
              </a:r>
              <a:r>
                <a:rPr kumimoji="0" lang="fr-FR" sz="18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</a:t>
              </a: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</a:p>
          </p:txBody>
        </p:sp>
        <p:graphicFrame>
          <p:nvGraphicFramePr>
            <p:cNvPr id="219" name="Graphique 2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14112097"/>
                </p:ext>
              </p:extLst>
            </p:nvPr>
          </p:nvGraphicFramePr>
          <p:xfrm>
            <a:off x="5334641" y="2893300"/>
            <a:ext cx="2417763" cy="14573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20" name="Connecteur droit avec flèche 219"/>
            <p:cNvCxnSpPr/>
            <p:nvPr/>
          </p:nvCxnSpPr>
          <p:spPr>
            <a:xfrm>
              <a:off x="6066479" y="3178829"/>
              <a:ext cx="477043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221" name="ZoneTexte 220"/>
            <p:cNvSpPr txBox="1"/>
            <p:nvPr/>
          </p:nvSpPr>
          <p:spPr>
            <a:xfrm>
              <a:off x="6099705" y="2809497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sym typeface="Symbol" panose="05050102010706020507" pitchFamily="18" charset="2"/>
                </a:rPr>
                <a:t>1/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cxnSp>
        <p:nvCxnSpPr>
          <p:cNvPr id="222" name="Connecteur droit avec flèche 221"/>
          <p:cNvCxnSpPr/>
          <p:nvPr/>
        </p:nvCxnSpPr>
        <p:spPr>
          <a:xfrm>
            <a:off x="3688545" y="2963971"/>
            <a:ext cx="408317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ZoneTexte 222"/>
              <p:cNvSpPr txBox="1"/>
              <p:nvPr/>
            </p:nvSpPr>
            <p:spPr>
              <a:xfrm>
                <a:off x="3753121" y="2645807"/>
                <a:ext cx="193964" cy="318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fr-FR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fr-FR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acc>
                    </m:oMath>
                  </m:oMathPara>
                </a14:m>
                <a:endPara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3" name="ZoneTexte 2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121" y="2645807"/>
                <a:ext cx="193964" cy="318164"/>
              </a:xfrm>
              <a:prstGeom prst="rect">
                <a:avLst/>
              </a:prstGeom>
              <a:blipFill>
                <a:blip r:embed="rId3"/>
                <a:stretch>
                  <a:fillRect l="-35484" r="-32258" b="-9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3" name="Groupe 242"/>
          <p:cNvGrpSpPr/>
          <p:nvPr/>
        </p:nvGrpSpPr>
        <p:grpSpPr>
          <a:xfrm>
            <a:off x="1357081" y="3724436"/>
            <a:ext cx="2551820" cy="844500"/>
            <a:chOff x="1357081" y="3226897"/>
            <a:chExt cx="2551820" cy="8445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ZoneTexte 194"/>
                <p:cNvSpPr txBox="1"/>
                <p:nvPr/>
              </p:nvSpPr>
              <p:spPr>
                <a:xfrm>
                  <a:off x="1931244" y="3666359"/>
                  <a:ext cx="1977657" cy="370614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fr-FR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0" lang="fr-FR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kumimoji="0" lang="fr-FR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0" lang="fr-FR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0" lang="fr-F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kumimoji="0" lang="fr-FR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95" name="ZoneTexte 1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1244" y="3666359"/>
                  <a:ext cx="1977657" cy="370614"/>
                </a:xfrm>
                <a:prstGeom prst="rect">
                  <a:avLst/>
                </a:prstGeom>
                <a:blipFill>
                  <a:blip r:embed="rId4"/>
                  <a:stretch>
                    <a:fillRect l="-3086" t="-11475" r="-6481" b="-229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6" name="Connecteur droit avec flèche 195"/>
            <p:cNvCxnSpPr/>
            <p:nvPr/>
          </p:nvCxnSpPr>
          <p:spPr>
            <a:xfrm>
              <a:off x="1357081" y="3583293"/>
              <a:ext cx="19931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7" name="Connecteur droit avec flèche 196"/>
            <p:cNvCxnSpPr/>
            <p:nvPr/>
          </p:nvCxnSpPr>
          <p:spPr>
            <a:xfrm flipH="1">
              <a:off x="1750781" y="3583293"/>
              <a:ext cx="19931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8" name="ZoneTexte 197"/>
            <p:cNvSpPr txBox="1"/>
            <p:nvPr/>
          </p:nvSpPr>
          <p:spPr>
            <a:xfrm>
              <a:off x="1916763" y="3301046"/>
              <a:ext cx="1342034" cy="36933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Propagation</a:t>
              </a:r>
            </a:p>
          </p:txBody>
        </p:sp>
        <p:cxnSp>
          <p:nvCxnSpPr>
            <p:cNvPr id="199" name="Connecteur droit 198"/>
            <p:cNvCxnSpPr/>
            <p:nvPr/>
          </p:nvCxnSpPr>
          <p:spPr>
            <a:xfrm>
              <a:off x="1556392" y="3226897"/>
              <a:ext cx="0" cy="81007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</a:ln>
            <a:effectLst/>
          </p:spPr>
        </p:cxnSp>
        <p:cxnSp>
          <p:nvCxnSpPr>
            <p:cNvPr id="200" name="Connecteur droit 199"/>
            <p:cNvCxnSpPr/>
            <p:nvPr/>
          </p:nvCxnSpPr>
          <p:spPr>
            <a:xfrm>
              <a:off x="1736985" y="3261321"/>
              <a:ext cx="0" cy="81007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</a:ln>
            <a:effectLst/>
          </p:spPr>
        </p:cxnSp>
      </p:grpSp>
      <p:sp>
        <p:nvSpPr>
          <p:cNvPr id="240" name="ZoneTexte 239"/>
          <p:cNvSpPr txBox="1"/>
          <p:nvPr/>
        </p:nvSpPr>
        <p:spPr>
          <a:xfrm>
            <a:off x="1337691" y="1669136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 un instant donné :</a:t>
            </a:r>
            <a:endParaRPr lang="fr-FR" b="1" dirty="0"/>
          </a:p>
        </p:txBody>
      </p:sp>
      <p:sp>
        <p:nvSpPr>
          <p:cNvPr id="241" name="ZoneTexte 240"/>
          <p:cNvSpPr txBox="1"/>
          <p:nvPr/>
        </p:nvSpPr>
        <p:spPr>
          <a:xfrm>
            <a:off x="5300055" y="1669136"/>
            <a:ext cx="24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 un endroit donné :</a:t>
            </a:r>
            <a:endParaRPr lang="fr-FR" b="1" dirty="0"/>
          </a:p>
        </p:txBody>
      </p:sp>
      <p:sp>
        <p:nvSpPr>
          <p:cNvPr id="244" name="Rectangle 243"/>
          <p:cNvSpPr/>
          <p:nvPr/>
        </p:nvSpPr>
        <p:spPr>
          <a:xfrm>
            <a:off x="0" y="893340"/>
            <a:ext cx="5176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Oz</a:t>
            </a:r>
          </a:p>
        </p:txBody>
      </p:sp>
      <p:sp>
        <p:nvSpPr>
          <p:cNvPr id="245" name="Titre 1"/>
          <p:cNvSpPr txBox="1">
            <a:spLocks/>
          </p:cNvSpPr>
          <p:nvPr/>
        </p:nvSpPr>
        <p:spPr>
          <a:xfrm>
            <a:off x="1497013" y="416881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24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36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16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920234"/>
                <a:ext cx="5078634" cy="835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 typeface="Wingdings" pitchFamily="2" charset="2"/>
                  <a:buChar char="è"/>
                </a:pPr>
                <a:r>
                  <a:rPr lang="fr-FR" sz="2400" b="1" kern="0" dirty="0" smtClean="0">
                    <a:solidFill>
                      <a:srgbClr val="DA6667"/>
                    </a:solidFill>
                    <a:latin typeface="Arial Narrow" pitchFamily="34" charset="0"/>
                    <a:sym typeface="Wingdings" pitchFamily="2" charset="2"/>
                  </a:rPr>
                  <a:t>Solution par les équations de Maxwell</a:t>
                </a:r>
              </a:p>
              <a:p>
                <a:r>
                  <a:rPr lang="fr-FR" sz="2000" kern="0" dirty="0" smtClean="0">
                    <a:solidFill>
                      <a:schemeClr val="bg1">
                        <a:lumMod val="50000"/>
                      </a:schemeClr>
                    </a:solidFill>
                    <a:latin typeface="Arial Narrow" pitchFamily="34" charset="0"/>
                    <a:sym typeface="Wingdings" pitchFamily="2" charset="2"/>
                  </a:rPr>
                  <a:t>Si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b="1" i="1" kern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fr-FR" sz="2000" b="1" i="1" kern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𝒌</m:t>
                        </m:r>
                      </m:e>
                    </m:acc>
                  </m:oMath>
                </a14:m>
                <a:r>
                  <a:rPr lang="fr-FR" sz="2000" kern="0" dirty="0" smtClean="0">
                    <a:solidFill>
                      <a:schemeClr val="bg1">
                        <a:lumMod val="50000"/>
                      </a:schemeClr>
                    </a:solidFill>
                    <a:latin typeface="Arial Narrow" pitchFamily="34" charset="0"/>
                    <a:sym typeface="Wingdings" pitchFamily="2" charset="2"/>
                  </a:rPr>
                  <a:t> est parallèle à Oz :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20234"/>
                <a:ext cx="5078634" cy="835357"/>
              </a:xfrm>
              <a:prstGeom prst="rect">
                <a:avLst/>
              </a:prstGeom>
              <a:blipFill>
                <a:blip r:embed="rId2"/>
                <a:stretch>
                  <a:fillRect l="-1561" t="-5839" r="-720" b="-94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335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630517" y="2706688"/>
            <a:ext cx="5053406" cy="923330"/>
            <a:chOff x="3146425" y="2706688"/>
            <a:chExt cx="5053406" cy="923330"/>
          </a:xfrm>
        </p:grpSpPr>
        <p:sp>
          <p:nvSpPr>
            <p:cNvPr id="8" name="Rectangle 7"/>
            <p:cNvSpPr/>
            <p:nvPr/>
          </p:nvSpPr>
          <p:spPr>
            <a:xfrm>
              <a:off x="3711102" y="2706688"/>
              <a:ext cx="448872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latin typeface="Arial Narrow" pitchFamily="34" charset="0"/>
                  <a:sym typeface="Wingdings" pitchFamily="2" charset="2"/>
                </a:rPr>
                <a:t> O</a:t>
              </a:r>
              <a:r>
                <a:rPr lang="fr-FR" b="1" dirty="0" smtClean="0">
                  <a:latin typeface="Arial Narrow" pitchFamily="34" charset="0"/>
                </a:rPr>
                <a:t>nde transverse</a:t>
              </a:r>
              <a:r>
                <a:rPr lang="fr-FR" dirty="0" smtClean="0">
                  <a:latin typeface="Arial Narrow" pitchFamily="34" charset="0"/>
                </a:rPr>
                <a:t> </a:t>
              </a:r>
            </a:p>
            <a:p>
              <a:r>
                <a:rPr lang="fr-FR" dirty="0" smtClean="0">
                  <a:latin typeface="Arial Narrow" pitchFamily="34" charset="0"/>
                  <a:sym typeface="Wingdings" pitchFamily="2" charset="2"/>
                </a:rPr>
                <a:t> E</a:t>
              </a:r>
              <a:r>
                <a:rPr lang="fr-FR" dirty="0" smtClean="0">
                  <a:latin typeface="Arial Narrow" pitchFamily="34" charset="0"/>
                </a:rPr>
                <a:t>space infini, uniforme, isotrope et permanent</a:t>
              </a:r>
            </a:p>
            <a:p>
              <a:r>
                <a:rPr lang="fr-FR" dirty="0" smtClean="0">
                  <a:latin typeface="Arial Narrow" pitchFamily="34" charset="0"/>
                  <a:sym typeface="Wingdings" pitchFamily="2" charset="2"/>
                </a:rPr>
                <a:t> Cas particulier :</a:t>
              </a:r>
              <a:r>
                <a:rPr lang="fr-FR" dirty="0" smtClean="0">
                  <a:latin typeface="Arial Narrow" pitchFamily="34" charset="0"/>
                </a:rPr>
                <a:t> polarisation rectiligne, suivant </a:t>
              </a:r>
              <a:r>
                <a:rPr lang="fr-FR" i="1" dirty="0" smtClean="0">
                  <a:latin typeface="Arial Narrow" pitchFamily="34" charset="0"/>
                </a:rPr>
                <a:t>x</a:t>
              </a:r>
              <a:endParaRPr lang="fr-FR" dirty="0">
                <a:latin typeface="Arial Narrow" pitchFamily="34" charset="0"/>
              </a:endParaRPr>
            </a:p>
          </p:txBody>
        </p:sp>
        <p:sp>
          <p:nvSpPr>
            <p:cNvPr id="9" name="Flèche à angle droit 8"/>
            <p:cNvSpPr/>
            <p:nvPr/>
          </p:nvSpPr>
          <p:spPr>
            <a:xfrm rot="5400000">
              <a:off x="3175000" y="2822575"/>
              <a:ext cx="419100" cy="47625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 Narrow" pitchFamily="34" charset="0"/>
              </a:endParaRPr>
            </a:p>
          </p:txBody>
        </p:sp>
      </p:grpSp>
      <p:sp>
        <p:nvSpPr>
          <p:cNvPr id="335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835025" y="5595606"/>
            <a:ext cx="7840374" cy="466170"/>
            <a:chOff x="3146425" y="2851150"/>
            <a:chExt cx="7840374" cy="466170"/>
          </a:xfrm>
        </p:grpSpPr>
        <p:sp>
          <p:nvSpPr>
            <p:cNvPr id="17" name="Rectangle 16"/>
            <p:cNvSpPr/>
            <p:nvPr/>
          </p:nvSpPr>
          <p:spPr>
            <a:xfrm>
              <a:off x="3673002" y="2947988"/>
              <a:ext cx="73137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latin typeface="Arial Narrow" pitchFamily="34" charset="0"/>
                  <a:sym typeface="Wingdings" pitchFamily="2" charset="2"/>
                </a:rPr>
                <a:t>T</a:t>
              </a:r>
              <a:r>
                <a:rPr lang="fr-FR" b="1" dirty="0" smtClean="0">
                  <a:latin typeface="Arial Narrow" pitchFamily="34" charset="0"/>
                </a:rPr>
                <a:t>oute autre solution peut s’écrire comme combinaison linéaire d’ondes planes</a:t>
              </a:r>
              <a:r>
                <a:rPr lang="fr-FR" dirty="0" smtClean="0">
                  <a:latin typeface="Arial Narrow" pitchFamily="34" charset="0"/>
                </a:rPr>
                <a:t> </a:t>
              </a:r>
              <a:endParaRPr lang="fr-FR" dirty="0">
                <a:latin typeface="Arial Narrow" pitchFamily="34" charset="0"/>
              </a:endParaRPr>
            </a:p>
          </p:txBody>
        </p:sp>
        <p:sp>
          <p:nvSpPr>
            <p:cNvPr id="18" name="Flèche à angle droit 17"/>
            <p:cNvSpPr/>
            <p:nvPr/>
          </p:nvSpPr>
          <p:spPr>
            <a:xfrm rot="5400000">
              <a:off x="3175000" y="2822575"/>
              <a:ext cx="419100" cy="47625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 Narrow" pitchFamily="34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2979892" y="6069358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Exercice personnel (p22)</a:t>
            </a:r>
            <a:endParaRPr lang="fr-FR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0" y="1654349"/>
                <a:ext cx="6468502" cy="1443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d>
                                        <m:d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>
                                        <m:f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den>
                                      </m:f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𝒑𝒐𝒍𝒂𝒓𝒊𝒔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𝒓𝒆𝒄𝒕𝒊𝒍𝒊𝒈𝒏𝒆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𝒔𝒖𝒊𝒗𝒂𝒏𝒕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𝑶𝒙</m:t>
                              </m:r>
                            </m:e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=0→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𝒕𝒓𝒂𝒏𝒔𝒗𝒆𝒓𝒔𝒆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54349"/>
                <a:ext cx="6468502" cy="14438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/>
          <p:cNvGrpSpPr/>
          <p:nvPr/>
        </p:nvGrpSpPr>
        <p:grpSpPr>
          <a:xfrm>
            <a:off x="-84546" y="3671734"/>
            <a:ext cx="9190115" cy="2135534"/>
            <a:chOff x="9583" y="3671734"/>
            <a:chExt cx="9190115" cy="2135534"/>
          </a:xfrm>
        </p:grpSpPr>
        <p:grpSp>
          <p:nvGrpSpPr>
            <p:cNvPr id="15" name="Groupe 14"/>
            <p:cNvGrpSpPr/>
            <p:nvPr/>
          </p:nvGrpSpPr>
          <p:grpSpPr>
            <a:xfrm>
              <a:off x="9583" y="3671734"/>
              <a:ext cx="9190115" cy="2135534"/>
              <a:chOff x="9583" y="3808214"/>
              <a:chExt cx="9190115" cy="2135534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9583" y="3808214"/>
                <a:ext cx="9190115" cy="1719626"/>
                <a:chOff x="9583" y="3808214"/>
                <a:chExt cx="9190115" cy="1719626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9583" y="3808214"/>
                  <a:ext cx="9134417" cy="1719626"/>
                  <a:chOff x="9583" y="3808214"/>
                  <a:chExt cx="9134417" cy="1719626"/>
                </a:xfrm>
              </p:grpSpPr>
              <p:sp>
                <p:nvSpPr>
                  <p:cNvPr id="14" name="Rectangle à coins arrondis 13"/>
                  <p:cNvSpPr/>
                  <p:nvPr/>
                </p:nvSpPr>
                <p:spPr>
                  <a:xfrm>
                    <a:off x="178298" y="4243509"/>
                    <a:ext cx="8965702" cy="1284331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5715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583" y="3808214"/>
                    <a:ext cx="7746031" cy="8309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buFont typeface="Wingdings" pitchFamily="2" charset="2"/>
                      <a:buChar char="è"/>
                    </a:pPr>
                    <a:r>
                      <a:rPr lang="fr-FR" sz="2400" b="1" kern="0" dirty="0" smtClean="0">
                        <a:solidFill>
                          <a:srgbClr val="DA6667"/>
                        </a:solidFill>
                        <a:latin typeface="Arial Narrow" pitchFamily="34" charset="0"/>
                        <a:sym typeface="Wingdings" pitchFamily="2" charset="2"/>
                      </a:rPr>
                      <a:t>Solution par les équations de Maxwell en notation complexe</a:t>
                    </a:r>
                  </a:p>
                  <a:p>
                    <a:endParaRPr lang="fr-FR" sz="2400" b="1" kern="0" dirty="0" smtClean="0">
                      <a:solidFill>
                        <a:srgbClr val="DA6667"/>
                      </a:solidFill>
                      <a:latin typeface="Arial Narrow" pitchFamily="34" charset="0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0" name="ZoneTexte 19"/>
                <p:cNvSpPr txBox="1"/>
                <p:nvPr/>
              </p:nvSpPr>
              <p:spPr>
                <a:xfrm>
                  <a:off x="7107459" y="4518153"/>
                  <a:ext cx="20922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 smtClean="0">
                      <a:sym typeface="Wingdings" panose="05000000000000000000" pitchFamily="2" charset="2"/>
                    </a:rPr>
                    <a:t></a:t>
                  </a:r>
                  <a:r>
                    <a:rPr lang="fr-FR" sz="1200" dirty="0" smtClean="0"/>
                    <a:t>Dimension de E</a:t>
                  </a:r>
                  <a:r>
                    <a:rPr lang="fr-FR" sz="1200" baseline="-25000" dirty="0" smtClean="0"/>
                    <a:t>0</a:t>
                  </a:r>
                  <a:r>
                    <a:rPr lang="fr-FR" sz="1200" dirty="0" smtClean="0"/>
                    <a:t> v/m</a:t>
                  </a:r>
                </a:p>
                <a:p>
                  <a:r>
                    <a:rPr lang="fr-FR" sz="1200" dirty="0" smtClean="0">
                      <a:sym typeface="Wingdings" panose="05000000000000000000" pitchFamily="2" charset="2"/>
                    </a:rPr>
                    <a:t></a:t>
                  </a:r>
                  <a:r>
                    <a:rPr lang="fr-FR" sz="1200" dirty="0" smtClean="0"/>
                    <a:t>Energie infinie de -</a:t>
                  </a:r>
                  <a:r>
                    <a:rPr lang="fr-FR" sz="1200" dirty="0" smtClean="0">
                      <a:sym typeface="Symbol"/>
                    </a:rPr>
                    <a:t> à +</a:t>
                  </a:r>
                  <a:endParaRPr lang="fr-FR" sz="12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ZoneTexte 11"/>
                  <p:cNvSpPr txBox="1"/>
                  <p:nvPr/>
                </p:nvSpPr>
                <p:spPr>
                  <a:xfrm>
                    <a:off x="3254991" y="5505166"/>
                    <a:ext cx="5238742" cy="438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smtClean="0"/>
                      <a:t>avec 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𝑘</m:t>
                            </m:r>
                          </m:e>
                        </m:acc>
                        <m:r>
                          <a:rPr lang="fr-FR" b="0" i="1" smtClean="0"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  <m:r>
                          <a:rPr lang="fr-FR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fr-FR" b="0" i="1" smtClean="0">
                            <a:latin typeface="Cambria Math"/>
                          </a:rPr>
                          <m:t>.</m:t>
                        </m:r>
                        <m:r>
                          <a:rPr lang="fr-FR" b="0" i="1" smtClean="0">
                            <a:latin typeface="Cambria Math"/>
                          </a:rPr>
                          <m:t>𝑥</m:t>
                        </m:r>
                        <m:r>
                          <a:rPr lang="fr-FR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fr-FR" b="0" i="1" smtClean="0">
                            <a:latin typeface="Cambria Math"/>
                          </a:rPr>
                          <m:t>.</m:t>
                        </m:r>
                        <m:r>
                          <a:rPr lang="fr-FR" b="0" i="1" smtClean="0">
                            <a:latin typeface="Cambria Math"/>
                          </a:rPr>
                          <m:t>𝑦</m:t>
                        </m:r>
                        <m:r>
                          <a:rPr lang="fr-FR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r>
                          <a:rPr lang="fr-FR" b="0" i="1" smtClean="0">
                            <a:latin typeface="Cambria Math"/>
                          </a:rPr>
                          <m:t>.</m:t>
                        </m:r>
                        <m:r>
                          <a:rPr lang="fr-FR" b="0" i="1" smtClean="0">
                            <a:latin typeface="Cambria Math"/>
                          </a:rPr>
                          <m:t>𝑧</m:t>
                        </m:r>
                        <m:r>
                          <a:rPr lang="fr-FR" b="0" i="1" smtClean="0">
                            <a:latin typeface="Cambria Math"/>
                          </a:rPr>
                          <m:t>=2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𝜆</m:t>
                        </m:r>
                      </m:oMath>
                    </a14:m>
                    <a:r>
                      <a:rPr lang="fr-FR" dirty="0" smtClean="0"/>
                      <a:t> si</a:t>
                    </a:r>
                    <a14:m>
                      <m:oMath xmlns:m="http://schemas.openxmlformats.org/officeDocument/2006/math">
                        <m:r>
                          <a:rPr lang="fr-FR" b="0" i="1" dirty="0" smtClean="0"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latin typeface="Cambria Math"/>
                              </a:rPr>
                              <m:t>𝑘</m:t>
                            </m:r>
                          </m:e>
                        </m:acc>
                        <m:r>
                          <a:rPr lang="fr-FR" b="0" i="1" dirty="0" smtClean="0">
                            <a:latin typeface="Cambria Math"/>
                            <a:ea typeface="Cambria Math"/>
                          </a:rPr>
                          <m:t>∥ </m:t>
                        </m:r>
                        <m:acc>
                          <m:accPr>
                            <m:chr m:val="⃗"/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latin typeface="Cambria Math"/>
                                <a:ea typeface="Cambria Math"/>
                              </a:rPr>
                              <m:t>𝑂𝑧</m:t>
                            </m:r>
                          </m:e>
                        </m:acc>
                      </m:oMath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2" name="ZoneTexte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4991" y="5505166"/>
                    <a:ext cx="5238742" cy="43858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048" t="-8333" b="-1527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40033" y="4062215"/>
                  <a:ext cx="6942137" cy="13291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d>
                              <m:d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limLow>
                                  <m:limLow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𝝎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groupChr>
                                  </m:e>
                                  <m:li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𝑃h𝑎𝑠𝑒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𝑡𝑒𝑚𝑝𝑜𝑟𝑒𝑙𝑙𝑒</m:t>
                                    </m:r>
                                  </m:lim>
                                </m:limLow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limLow>
                                  <m:limLow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𝒌</m:t>
                                            </m:r>
                                          </m:e>
                                        </m:acc>
                                        <m:r>
                                          <a:rPr lang="fr-FR" b="1" i="0">
                                            <a:latin typeface="Cambria Math" panose="02040503050406030204" pitchFamily="18" charset="0"/>
                                          </a:rPr>
                                          <m:t>. </m:t>
                                        </m:r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acc>
                                      </m:e>
                                    </m:groupChr>
                                  </m:e>
                                  <m:li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𝑃h𝑎𝑠𝑒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𝑠𝑝𝑎𝑡𝑖𝑎𝑙𝑒</m:t>
                                    </m:r>
                                  </m:lim>
                                </m:limLow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limLow>
                                  <m:limLow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sSub>
                                          <m:sSubPr>
                                            <m:ctrlP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𝝓</m:t>
                                            </m:r>
                                          </m:e>
                                          <m:sub>
                                            <m:r>
                                              <a:rPr lang="fr-FR" b="1" i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sub>
                                        </m:sSub>
                                      </m:e>
                                    </m:groupChr>
                                  </m:e>
                                  <m:li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𝑃h𝑎𝑠𝑒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𝑜𝑟𝑖𝑔𝑖𝑛𝑒</m:t>
                                    </m:r>
                                  </m:lim>
                                </m:limLow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d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groupChr>
                          </m:e>
                          <m:lim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𝐴𝑚𝑝𝑙𝑖𝑡𝑢𝑑𝑒</m:t>
                            </m:r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𝑐𝑜𝑚𝑝𝑙𝑒𝑥𝑒</m:t>
                            </m:r>
                          </m:lim>
                        </m:limLow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33" y="4062215"/>
                  <a:ext cx="6942137" cy="1329146"/>
                </a:xfrm>
                <a:prstGeom prst="rect">
                  <a:avLst/>
                </a:prstGeom>
                <a:blipFill>
                  <a:blip r:embed="rId5"/>
                  <a:stretch>
                    <a:fillRect b="-2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960575"/>
            <a:ext cx="9116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Intensité d’une onde lumineuse: Impossible de mesurer </a:t>
            </a:r>
            <a:r>
              <a:rPr lang="fr-FR" sz="2400" b="1" i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E(t)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en optique!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1436284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D’une manière générale :</a:t>
            </a:r>
          </a:p>
          <a:p>
            <a:r>
              <a:rPr lang="fr-FR" sz="1400" i="1" dirty="0" smtClean="0">
                <a:latin typeface="Arial Narrow" pitchFamily="34" charset="0"/>
              </a:rPr>
              <a:t>(Flux du Vecteur de </a:t>
            </a:r>
            <a:r>
              <a:rPr lang="fr-FR" sz="1400" i="1" dirty="0" err="1" smtClean="0">
                <a:latin typeface="Arial Narrow" pitchFamily="34" charset="0"/>
              </a:rPr>
              <a:t>Poyting</a:t>
            </a:r>
            <a:r>
              <a:rPr lang="fr-FR" sz="1400" i="1" dirty="0" smtClean="0">
                <a:latin typeface="Arial Narrow" pitchFamily="34" charset="0"/>
              </a:rPr>
              <a:t>)</a:t>
            </a:r>
            <a:endParaRPr lang="fr-FR" i="1" dirty="0"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30549" y="1260084"/>
                <a:ext cx="3386632" cy="715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549" y="1260084"/>
                <a:ext cx="3386632" cy="7152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e 17"/>
          <p:cNvGrpSpPr/>
          <p:nvPr/>
        </p:nvGrpSpPr>
        <p:grpSpPr>
          <a:xfrm>
            <a:off x="5617181" y="1291041"/>
            <a:ext cx="3418869" cy="647700"/>
            <a:chOff x="5617181" y="1291041"/>
            <a:chExt cx="3418869" cy="647700"/>
          </a:xfrm>
        </p:grpSpPr>
        <p:sp>
          <p:nvSpPr>
            <p:cNvPr id="14" name="Flèche droite 13"/>
            <p:cNvSpPr/>
            <p:nvPr/>
          </p:nvSpPr>
          <p:spPr>
            <a:xfrm>
              <a:off x="5628874" y="1403147"/>
              <a:ext cx="1436436" cy="46970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7105650" y="1291041"/>
              <a:ext cx="1930400" cy="647700"/>
            </a:xfrm>
            <a:prstGeom prst="roundRect">
              <a:avLst/>
            </a:prstGeom>
            <a:solidFill>
              <a:schemeClr val="tx2"/>
            </a:solidFill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617181" y="1452859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En pratique :</a:t>
              </a:r>
              <a:endParaRPr lang="fr-FR" dirty="0">
                <a:latin typeface="Arial Narrow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157683" y="1442793"/>
                  <a:ext cx="1851789" cy="3755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fr-FR" b="1" i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fr-FR" b="1" i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7683" y="1442793"/>
                  <a:ext cx="1851789" cy="375552"/>
                </a:xfrm>
                <a:prstGeom prst="rect">
                  <a:avLst/>
                </a:prstGeom>
                <a:blipFill>
                  <a:blip r:embed="rId3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ZoneTexte 8"/>
          <p:cNvSpPr txBox="1"/>
          <p:nvPr/>
        </p:nvSpPr>
        <p:spPr>
          <a:xfrm>
            <a:off x="30898" y="3566729"/>
            <a:ext cx="8932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toutes les expériences que nous mènerons :</a:t>
            </a:r>
          </a:p>
          <a:p>
            <a:pPr>
              <a:tabLst>
                <a:tab pos="5378450" algn="l"/>
              </a:tabLst>
            </a:pPr>
            <a:r>
              <a:rPr lang="fr-FR" dirty="0" smtClean="0"/>
              <a:t>-</a:t>
            </a:r>
            <a:r>
              <a:rPr lang="fr-FR" kern="0" dirty="0">
                <a:latin typeface="Arial Narrow" pitchFamily="34" charset="0"/>
                <a:sym typeface="Symbol" panose="05050102010706020507" pitchFamily="18" charset="2"/>
              </a:rPr>
              <a:t> </a:t>
            </a:r>
            <a:r>
              <a:rPr lang="fr-FR" b="1" i="1" dirty="0">
                <a:sym typeface="Symbol" panose="05050102010706020507" pitchFamily="18" charset="2"/>
              </a:rPr>
              <a:t></a:t>
            </a:r>
            <a:r>
              <a:rPr lang="fr-FR" b="1" i="1" baseline="-25000" dirty="0">
                <a:sym typeface="Symbol" panose="05050102010706020507" pitchFamily="18" charset="2"/>
              </a:rPr>
              <a:t>0</a:t>
            </a:r>
            <a:r>
              <a:rPr lang="fr-FR" b="1" dirty="0">
                <a:sym typeface="Symbol" panose="05050102010706020507" pitchFamily="18" charset="2"/>
              </a:rPr>
              <a:t> est </a:t>
            </a:r>
            <a:r>
              <a:rPr lang="fr-FR" b="1" dirty="0" smtClean="0">
                <a:sym typeface="Symbol" panose="05050102010706020507" pitchFamily="18" charset="2"/>
              </a:rPr>
              <a:t>inconnue</a:t>
            </a:r>
            <a:r>
              <a:rPr lang="fr-FR" dirty="0" smtClean="0">
                <a:sym typeface="Symbol" panose="05050102010706020507" pitchFamily="18" charset="2"/>
              </a:rPr>
              <a:t>. </a:t>
            </a:r>
            <a:r>
              <a:rPr lang="fr-FR" dirty="0">
                <a:sym typeface="Symbol" panose="05050102010706020507" pitchFamily="18" charset="2"/>
              </a:rPr>
              <a:t>De plus pour des </a:t>
            </a:r>
            <a:r>
              <a:rPr lang="fr-FR" dirty="0" smtClean="0">
                <a:sym typeface="Symbol" panose="05050102010706020507" pitchFamily="18" charset="2"/>
              </a:rPr>
              <a:t>raisons </a:t>
            </a:r>
            <a:r>
              <a:rPr lang="fr-FR" dirty="0">
                <a:sym typeface="Symbol" panose="05050102010706020507" pitchFamily="18" charset="2"/>
              </a:rPr>
              <a:t>de cohérence, toutes les ondes proviendront de la </a:t>
            </a:r>
            <a:r>
              <a:rPr lang="fr-FR" b="1" dirty="0" smtClean="0">
                <a:sym typeface="Symbol" panose="05050102010706020507" pitchFamily="18" charset="2"/>
              </a:rPr>
              <a:t>même </a:t>
            </a:r>
            <a:r>
              <a:rPr lang="fr-FR" b="1" dirty="0">
                <a:sym typeface="Symbol" panose="05050102010706020507" pitchFamily="18" charset="2"/>
              </a:rPr>
              <a:t>source </a:t>
            </a:r>
            <a:r>
              <a:rPr lang="fr-FR" dirty="0" smtClean="0">
                <a:sym typeface="Symbol" panose="05050102010706020507" pitchFamily="18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  </a:t>
            </a:r>
            <a:r>
              <a:rPr lang="fr-FR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On </a:t>
            </a:r>
            <a:r>
              <a:rPr lang="fr-FR" b="1" dirty="0">
                <a:solidFill>
                  <a:srgbClr val="0000FF"/>
                </a:solidFill>
                <a:sym typeface="Wingdings" panose="05000000000000000000" pitchFamily="2" charset="2"/>
              </a:rPr>
              <a:t>choisit </a:t>
            </a:r>
            <a:r>
              <a:rPr lang="fr-FR" b="1" i="1" dirty="0">
                <a:solidFill>
                  <a:srgbClr val="0000FF"/>
                </a:solidFill>
                <a:sym typeface="Symbol" panose="05050102010706020507" pitchFamily="18" charset="2"/>
              </a:rPr>
              <a:t></a:t>
            </a:r>
            <a:r>
              <a:rPr lang="fr-FR" b="1" i="1" baseline="-25000" dirty="0">
                <a:solidFill>
                  <a:srgbClr val="0000FF"/>
                </a:solidFill>
                <a:sym typeface="Symbol" panose="05050102010706020507" pitchFamily="18" charset="2"/>
              </a:rPr>
              <a:t>0</a:t>
            </a:r>
            <a:r>
              <a:rPr lang="fr-FR" b="1" i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fr-FR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= 0</a:t>
            </a:r>
            <a:endParaRPr lang="fr-FR" b="1" i="1" dirty="0">
              <a:solidFill>
                <a:srgbClr val="0000FF"/>
              </a:solidFill>
            </a:endParaRPr>
          </a:p>
          <a:p>
            <a:pPr>
              <a:tabLst>
                <a:tab pos="5378450" algn="l"/>
              </a:tabLst>
            </a:pPr>
            <a:r>
              <a:rPr lang="fr-FR" dirty="0" smtClean="0"/>
              <a:t>- Le </a:t>
            </a:r>
            <a:r>
              <a:rPr lang="fr-FR" b="1" dirty="0" smtClean="0"/>
              <a:t>sens de propagation est suivant z</a:t>
            </a:r>
            <a:r>
              <a:rPr lang="fr-FR" dirty="0" smtClean="0"/>
              <a:t>, o</a:t>
            </a:r>
            <a:r>
              <a:rPr lang="fr-FR" dirty="0" smtClean="0">
                <a:sym typeface="Wingdings" panose="05000000000000000000" pitchFamily="2" charset="2"/>
              </a:rPr>
              <a:t>n peut placer notre expérience en z=0 sans perte de généralité 	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On choisit </a:t>
            </a:r>
            <a:r>
              <a:rPr lang="fr-FR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z = 0</a:t>
            </a:r>
          </a:p>
          <a:p>
            <a:pPr>
              <a:tabLst>
                <a:tab pos="5378450" algn="l"/>
              </a:tabLst>
            </a:pPr>
            <a:r>
              <a:rPr lang="fr-FR" dirty="0" smtClean="0"/>
              <a:t>- Nos expériences sont effectuées </a:t>
            </a:r>
            <a:r>
              <a:rPr lang="fr-FR" b="1" dirty="0" smtClean="0"/>
              <a:t>à l’instant </a:t>
            </a:r>
            <a:r>
              <a:rPr lang="fr-FR" b="1" i="1" dirty="0" smtClean="0"/>
              <a:t>t</a:t>
            </a:r>
            <a:r>
              <a:rPr lang="fr-FR" b="1" i="1" baseline="-25000" dirty="0" smtClean="0"/>
              <a:t>0</a:t>
            </a:r>
            <a:r>
              <a:rPr lang="fr-FR" dirty="0" smtClean="0"/>
              <a:t>, </a:t>
            </a:r>
            <a:r>
              <a:rPr lang="fr-FR" dirty="0"/>
              <a:t>o</a:t>
            </a:r>
            <a:r>
              <a:rPr lang="fr-FR" dirty="0">
                <a:sym typeface="Wingdings" panose="05000000000000000000" pitchFamily="2" charset="2"/>
              </a:rPr>
              <a:t>n peut </a:t>
            </a:r>
            <a:r>
              <a:rPr lang="fr-FR" dirty="0" smtClean="0">
                <a:sym typeface="Wingdings" panose="05000000000000000000" pitchFamily="2" charset="2"/>
              </a:rPr>
              <a:t>effectuer </a:t>
            </a:r>
            <a:r>
              <a:rPr lang="fr-FR" dirty="0">
                <a:sym typeface="Wingdings" panose="05000000000000000000" pitchFamily="2" charset="2"/>
              </a:rPr>
              <a:t>notre expérience en </a:t>
            </a:r>
            <a:r>
              <a:rPr lang="fr-FR" dirty="0" smtClean="0">
                <a:sym typeface="Wingdings" panose="05000000000000000000" pitchFamily="2" charset="2"/>
              </a:rPr>
              <a:t>t=0 </a:t>
            </a:r>
            <a:r>
              <a:rPr lang="fr-FR" dirty="0">
                <a:sym typeface="Wingdings" panose="05000000000000000000" pitchFamily="2" charset="2"/>
              </a:rPr>
              <a:t>sans perte de généralité </a:t>
            </a:r>
            <a:r>
              <a:rPr lang="fr-FR" dirty="0" smtClean="0">
                <a:sym typeface="Wingdings" panose="05000000000000000000" pitchFamily="2" charset="2"/>
              </a:rPr>
              <a:t>	 </a:t>
            </a:r>
            <a:r>
              <a:rPr lang="fr-FR" b="1" dirty="0">
                <a:solidFill>
                  <a:srgbClr val="FF3300"/>
                </a:solidFill>
                <a:sym typeface="Wingdings" panose="05000000000000000000" pitchFamily="2" charset="2"/>
              </a:rPr>
              <a:t>On choisit </a:t>
            </a:r>
            <a:r>
              <a:rPr lang="fr-FR" b="1" i="1" dirty="0" smtClean="0">
                <a:solidFill>
                  <a:srgbClr val="FF3300"/>
                </a:solidFill>
                <a:sym typeface="Wingdings" panose="05000000000000000000" pitchFamily="2" charset="2"/>
              </a:rPr>
              <a:t>t = 0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0" y="2179581"/>
            <a:ext cx="7491590" cy="1217420"/>
            <a:chOff x="0" y="2179581"/>
            <a:chExt cx="7491590" cy="1217420"/>
          </a:xfrm>
        </p:grpSpPr>
        <p:sp>
          <p:nvSpPr>
            <p:cNvPr id="5" name="ZoneTexte 4"/>
            <p:cNvSpPr txBox="1"/>
            <p:nvPr/>
          </p:nvSpPr>
          <p:spPr>
            <a:xfrm>
              <a:off x="0" y="2179581"/>
              <a:ext cx="6684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è"/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Remarque sur les </a:t>
              </a:r>
              <a:r>
                <a:rPr lang="fr-FR" sz="2400" b="1" kern="0" dirty="0" smtClean="0">
                  <a:solidFill>
                    <a:srgbClr val="DA6667"/>
                  </a:solidFill>
                  <a:latin typeface="Arial Narrow" pitchFamily="34" charset="0"/>
                </a:rPr>
                <a:t>variables </a:t>
              </a:r>
              <a:r>
                <a:rPr lang="fr-FR" sz="2400" b="1" i="1" kern="0" dirty="0" smtClean="0">
                  <a:solidFill>
                    <a:srgbClr val="DA6667"/>
                  </a:solidFill>
                  <a:latin typeface="Arial Narrow" pitchFamily="34" charset="0"/>
                </a:rPr>
                <a:t>t</a:t>
              </a: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 </a:t>
              </a:r>
              <a:r>
                <a:rPr lang="fr-FR" sz="2400" b="1" kern="0" dirty="0" smtClean="0">
                  <a:solidFill>
                    <a:srgbClr val="DA6667"/>
                  </a:solidFill>
                  <a:latin typeface="Arial Narrow" pitchFamily="34" charset="0"/>
                </a:rPr>
                <a:t>et </a:t>
              </a:r>
              <a:r>
                <a:rPr lang="fr-FR" sz="2400" b="1" i="1" kern="0" dirty="0" smtClean="0">
                  <a:solidFill>
                    <a:srgbClr val="DA6667"/>
                  </a:solidFill>
                  <a:latin typeface="Arial Narrow" pitchFamily="34" charset="0"/>
                </a:rPr>
                <a:t>z</a:t>
              </a:r>
              <a:r>
                <a:rPr lang="fr-FR" sz="2400" b="1" kern="0" dirty="0" smtClean="0">
                  <a:solidFill>
                    <a:srgbClr val="DA6667"/>
                  </a:solidFill>
                  <a:latin typeface="Arial Narrow" pitchFamily="34" charset="0"/>
                </a:rPr>
                <a:t> et la constante </a:t>
              </a:r>
              <a:r>
                <a:rPr lang="fr-FR" sz="2400" b="1" i="1" kern="0" dirty="0" smtClean="0">
                  <a:solidFill>
                    <a:srgbClr val="DA6667"/>
                  </a:solidFill>
                  <a:latin typeface="Arial Narrow" pitchFamily="34" charset="0"/>
                  <a:sym typeface="Symbol" panose="05050102010706020507" pitchFamily="18" charset="2"/>
                </a:rPr>
                <a:t></a:t>
              </a:r>
              <a:r>
                <a:rPr lang="fr-FR" sz="2400" b="1" i="1" kern="0" baseline="-25000" dirty="0" smtClean="0">
                  <a:solidFill>
                    <a:srgbClr val="DA6667"/>
                  </a:solidFill>
                  <a:latin typeface="Arial Narrow" pitchFamily="34" charset="0"/>
                  <a:sym typeface="Symbol" panose="05050102010706020507" pitchFamily="18" charset="2"/>
                </a:rPr>
                <a:t>0</a:t>
              </a:r>
              <a:r>
                <a:rPr lang="fr-FR" sz="2400" b="1" kern="0" dirty="0" smtClean="0">
                  <a:solidFill>
                    <a:srgbClr val="DA6667"/>
                  </a:solidFill>
                  <a:latin typeface="Arial Narrow" pitchFamily="34" charset="0"/>
                </a:rPr>
                <a:t> </a:t>
              </a:r>
              <a:endParaRPr lang="fr-FR" sz="2400" b="1" kern="0" dirty="0">
                <a:solidFill>
                  <a:srgbClr val="DA6667"/>
                </a:solidFill>
                <a:latin typeface="Arial Narrow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1412875" y="3102561"/>
                  <a:ext cx="6078715" cy="2944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sub>
                            </m:sSub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𝒛</m:t>
                                </m:r>
                              </m:sub>
                            </m:s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2875" y="3102561"/>
                  <a:ext cx="6078715" cy="294440"/>
                </a:xfrm>
                <a:prstGeom prst="rect">
                  <a:avLst/>
                </a:prstGeom>
                <a:blipFill>
                  <a:blip r:embed="rId4"/>
                  <a:stretch>
                    <a:fillRect l="-100" t="-4167" b="-2708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ZoneTexte 14"/>
            <p:cNvSpPr txBox="1"/>
            <p:nvPr/>
          </p:nvSpPr>
          <p:spPr>
            <a:xfrm>
              <a:off x="0" y="2646705"/>
              <a:ext cx="5019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En toute généralité, une onde plane s’exprime :</a:t>
              </a:r>
              <a:endParaRPr lang="fr-FR" dirty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68941" y="5624948"/>
            <a:ext cx="8189604" cy="668275"/>
            <a:chOff x="188259" y="5598054"/>
            <a:chExt cx="8189604" cy="668275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188259" y="5598054"/>
              <a:ext cx="7882591" cy="668275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202051" y="5598054"/>
                  <a:ext cx="8175812" cy="6551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3227388" algn="l"/>
                    </a:tabLst>
                  </a:pPr>
                  <a:r>
                    <a:rPr lang="fr-FR" b="1" i="1" dirty="0">
                      <a:sym typeface="Wingdings" panose="05000000000000000000" pitchFamily="2" charset="2"/>
                    </a:rPr>
                    <a:t>Ainsi on pourra choisir sans perte de généralité 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sSup>
                        <m:sSupPr>
                          <m:ctrlP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𝒛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𝒛</m:t>
                          </m:r>
                        </m:sup>
                      </m:sSup>
                      <m:sSup>
                        <m:sSupPr>
                          <m:ctrlP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fr-FR" b="1" i="1" dirty="0">
                      <a:solidFill>
                        <a:srgbClr val="FF3300"/>
                      </a:solidFill>
                      <a:sym typeface="Wingdings" panose="05000000000000000000" pitchFamily="2" charset="2"/>
                    </a:rPr>
                    <a:t>=1  </a:t>
                  </a:r>
                  <a:endParaRPr lang="fr-FR" b="1" i="1" dirty="0" smtClean="0">
                    <a:solidFill>
                      <a:srgbClr val="FF3300"/>
                    </a:solidFill>
                    <a:sym typeface="Wingdings" panose="05000000000000000000" pitchFamily="2" charset="2"/>
                  </a:endParaRPr>
                </a:p>
                <a:p>
                  <a:pPr algn="ctr">
                    <a:tabLst>
                      <a:tab pos="3227388" algn="l"/>
                    </a:tabLst>
                  </a:pPr>
                  <a:r>
                    <a:rPr lang="fr-FR" b="1" dirty="0" smtClean="0"/>
                    <a:t>Onde plane : </a:t>
                  </a:r>
                  <a14:m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a14:m>
                  <a:endParaRPr lang="fr-FR" b="1" i="1" dirty="0">
                    <a:solidFill>
                      <a:srgbClr val="FF3300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51" y="5598054"/>
                  <a:ext cx="8175812" cy="655116"/>
                </a:xfrm>
                <a:prstGeom prst="rect">
                  <a:avLst/>
                </a:prstGeom>
                <a:blipFill>
                  <a:blip r:embed="rId5"/>
                  <a:stretch>
                    <a:fillRect l="-596" t="-3738" b="-149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ZoneTexte 22"/>
          <p:cNvSpPr txBox="1"/>
          <p:nvPr/>
        </p:nvSpPr>
        <p:spPr>
          <a:xfrm>
            <a:off x="4437874" y="1965440"/>
            <a:ext cx="3688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7030A0"/>
                </a:solidFill>
              </a:rPr>
              <a:t>Bande passante du détecteur&lt;&lt; Fréquence optique</a:t>
            </a:r>
            <a:endParaRPr lang="fr-FR" sz="1200" dirty="0">
              <a:solidFill>
                <a:srgbClr val="7030A0"/>
              </a:solidFill>
            </a:endParaRPr>
          </a:p>
        </p:txBody>
      </p:sp>
      <p:sp>
        <p:nvSpPr>
          <p:cNvPr id="24" name="Forme libre 23"/>
          <p:cNvSpPr/>
          <p:nvPr/>
        </p:nvSpPr>
        <p:spPr>
          <a:xfrm rot="2011954" flipH="1">
            <a:off x="4182034" y="1963270"/>
            <a:ext cx="336177" cy="129011"/>
          </a:xfrm>
          <a:custGeom>
            <a:avLst/>
            <a:gdLst>
              <a:gd name="connsiteX0" fmla="*/ 0 w 336177"/>
              <a:gd name="connsiteY0" fmla="*/ 107577 h 129011"/>
              <a:gd name="connsiteX1" fmla="*/ 228600 w 336177"/>
              <a:gd name="connsiteY1" fmla="*/ 121024 h 129011"/>
              <a:gd name="connsiteX2" fmla="*/ 336177 w 336177"/>
              <a:gd name="connsiteY2" fmla="*/ 0 h 1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177" h="129011">
                <a:moveTo>
                  <a:pt x="0" y="107577"/>
                </a:moveTo>
                <a:cubicBezTo>
                  <a:pt x="86285" y="123265"/>
                  <a:pt x="172571" y="138954"/>
                  <a:pt x="228600" y="121024"/>
                </a:cubicBezTo>
                <a:cubicBezTo>
                  <a:pt x="284630" y="103094"/>
                  <a:pt x="310403" y="51547"/>
                  <a:pt x="336177" y="0"/>
                </a:cubicBezTo>
              </a:path>
            </a:pathLst>
          </a:custGeom>
          <a:noFill/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920234"/>
            <a:ext cx="789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Oz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6263" y="139252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Géométrique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12415" y="1732181"/>
            <a:ext cx="3645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ym typeface="Symbol" panose="05050102010706020507" pitchFamily="18" charset="2"/>
              </a:rPr>
              <a:t> </a:t>
            </a:r>
            <a:r>
              <a:rPr lang="fr-FR" b="1" i="1" dirty="0" smtClean="0"/>
              <a:t>Faisceau de rayons parallèles</a:t>
            </a:r>
          </a:p>
          <a:p>
            <a:r>
              <a:rPr lang="fr-FR" b="1" i="1" dirty="0">
                <a:sym typeface="Symbol" panose="05050102010706020507" pitchFamily="18" charset="2"/>
              </a:rPr>
              <a:t> </a:t>
            </a:r>
            <a:r>
              <a:rPr lang="fr-FR" b="1" i="1" dirty="0" smtClean="0"/>
              <a:t>Faisceau </a:t>
            </a:r>
            <a:r>
              <a:rPr lang="fr-FR" b="1" i="1" dirty="0" err="1" smtClean="0"/>
              <a:t>collimaté</a:t>
            </a:r>
            <a:endParaRPr lang="fr-FR" b="1" i="1" dirty="0"/>
          </a:p>
        </p:txBody>
      </p:sp>
      <p:grpSp>
        <p:nvGrpSpPr>
          <p:cNvPr id="49" name="Groupe 48"/>
          <p:cNvGrpSpPr/>
          <p:nvPr/>
        </p:nvGrpSpPr>
        <p:grpSpPr>
          <a:xfrm>
            <a:off x="1180626" y="2790662"/>
            <a:ext cx="1325108" cy="1098674"/>
            <a:chOff x="1108908" y="2696812"/>
            <a:chExt cx="1325108" cy="1098674"/>
          </a:xfrm>
        </p:grpSpPr>
        <p:cxnSp>
          <p:nvCxnSpPr>
            <p:cNvPr id="9" name="Connecteur droit avec flèche 8"/>
            <p:cNvCxnSpPr/>
            <p:nvPr/>
          </p:nvCxnSpPr>
          <p:spPr>
            <a:xfrm>
              <a:off x="1108908" y="30334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1108908" y="31858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1108908" y="33382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1108908" y="34906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1108908" y="36430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1108908" y="37954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0" name="Groupe 39"/>
            <p:cNvGrpSpPr/>
            <p:nvPr/>
          </p:nvGrpSpPr>
          <p:grpSpPr>
            <a:xfrm>
              <a:off x="1597877" y="2696812"/>
              <a:ext cx="364957" cy="369332"/>
              <a:chOff x="7908296" y="5934672"/>
              <a:chExt cx="364957" cy="369332"/>
            </a:xfrm>
          </p:grpSpPr>
          <p:sp>
            <p:nvSpPr>
              <p:cNvPr id="41" name="Text Box 53"/>
              <p:cNvSpPr txBox="1">
                <a:spLocks noChangeArrowheads="1"/>
              </p:cNvSpPr>
              <p:nvPr/>
            </p:nvSpPr>
            <p:spPr bwMode="auto">
              <a:xfrm>
                <a:off x="7908297" y="5934672"/>
                <a:ext cx="3649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k</a:t>
                </a:r>
              </a:p>
            </p:txBody>
          </p:sp>
          <p:sp>
            <p:nvSpPr>
              <p:cNvPr id="42" name="Line 54"/>
              <p:cNvSpPr>
                <a:spLocks noChangeShapeType="1"/>
              </p:cNvSpPr>
              <p:nvPr/>
            </p:nvSpPr>
            <p:spPr bwMode="auto">
              <a:xfrm>
                <a:off x="7908296" y="6003031"/>
                <a:ext cx="2625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5631386" y="139252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Ondulatoire</a:t>
            </a:r>
            <a:endParaRPr lang="fr-FR" b="1" dirty="0"/>
          </a:p>
        </p:txBody>
      </p:sp>
      <p:grpSp>
        <p:nvGrpSpPr>
          <p:cNvPr id="56" name="Groupe 55"/>
          <p:cNvGrpSpPr/>
          <p:nvPr/>
        </p:nvGrpSpPr>
        <p:grpSpPr>
          <a:xfrm>
            <a:off x="4368804" y="2601474"/>
            <a:ext cx="4218938" cy="2069423"/>
            <a:chOff x="4368804" y="2130829"/>
            <a:chExt cx="4218938" cy="2069423"/>
          </a:xfrm>
        </p:grpSpPr>
        <p:sp>
          <p:nvSpPr>
            <p:cNvPr id="16" name="Rectangle 15"/>
            <p:cNvSpPr/>
            <p:nvPr/>
          </p:nvSpPr>
          <p:spPr>
            <a:xfrm>
              <a:off x="4368804" y="2130829"/>
              <a:ext cx="1436914" cy="1477050"/>
            </a:xfrm>
            <a:prstGeom prst="rect">
              <a:avLst/>
            </a:prstGeom>
            <a:solidFill>
              <a:srgbClr val="FF3300">
                <a:alpha val="50196"/>
              </a:srgbClr>
            </a:solidFill>
            <a:ln>
              <a:solidFill>
                <a:srgbClr val="FF0000"/>
              </a:solidFill>
            </a:ln>
            <a:scene3d>
              <a:camera prst="isometricOffAxis2Righ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4705742" y="2130829"/>
              <a:ext cx="3882000" cy="2069423"/>
              <a:chOff x="4705742" y="2130829"/>
              <a:chExt cx="3882000" cy="206942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05742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42680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79618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716556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53494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390432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727371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cxnSp>
            <p:nvCxnSpPr>
              <p:cNvPr id="25" name="Connecteur droit avec flèche 24"/>
              <p:cNvCxnSpPr/>
              <p:nvPr/>
            </p:nvCxnSpPr>
            <p:spPr>
              <a:xfrm>
                <a:off x="7490408" y="2800406"/>
                <a:ext cx="9569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" name="ZoneTexte 25"/>
              <p:cNvSpPr txBox="1"/>
              <p:nvPr/>
            </p:nvSpPr>
            <p:spPr>
              <a:xfrm>
                <a:off x="8287660" y="284395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i="1" dirty="0" smtClean="0"/>
                  <a:t>z</a:t>
                </a:r>
                <a:endParaRPr lang="fr-FR" b="1" i="1" dirty="0"/>
              </a:p>
            </p:txBody>
          </p:sp>
          <p:cxnSp>
            <p:nvCxnSpPr>
              <p:cNvPr id="28" name="Connecteur droit avec flèche 27"/>
              <p:cNvCxnSpPr/>
              <p:nvPr/>
            </p:nvCxnSpPr>
            <p:spPr>
              <a:xfrm>
                <a:off x="7515729" y="2492431"/>
                <a:ext cx="42862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>
                <a:off x="4756542" y="3801891"/>
                <a:ext cx="3369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ZoneTexte 30"/>
              <p:cNvSpPr txBox="1"/>
              <p:nvPr/>
            </p:nvSpPr>
            <p:spPr>
              <a:xfrm>
                <a:off x="4807342" y="3830920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ym typeface="Symbol" panose="05050102010706020507" pitchFamily="18" charset="2"/>
                  </a:rPr>
                  <a:t></a:t>
                </a:r>
                <a:endParaRPr lang="fr-FR" b="1" dirty="0"/>
              </a:p>
            </p:txBody>
          </p:sp>
          <p:sp>
            <p:nvSpPr>
              <p:cNvPr id="35" name="Forme libre 34"/>
              <p:cNvSpPr/>
              <p:nvPr/>
            </p:nvSpPr>
            <p:spPr>
              <a:xfrm>
                <a:off x="7504958" y="2424844"/>
                <a:ext cx="63610" cy="63611"/>
              </a:xfrm>
              <a:custGeom>
                <a:avLst/>
                <a:gdLst>
                  <a:gd name="connsiteX0" fmla="*/ 63610 w 63610"/>
                  <a:gd name="connsiteY0" fmla="*/ 63611 h 63611"/>
                  <a:gd name="connsiteX1" fmla="*/ 63610 w 63610"/>
                  <a:gd name="connsiteY1" fmla="*/ 0 h 63611"/>
                  <a:gd name="connsiteX2" fmla="*/ 0 w 63610"/>
                  <a:gd name="connsiteY2" fmla="*/ 0 h 6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610" h="63611">
                    <a:moveTo>
                      <a:pt x="63610" y="63611"/>
                    </a:moveTo>
                    <a:lnTo>
                      <a:pt x="6361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grpSp>
            <p:nvGrpSpPr>
              <p:cNvPr id="39" name="Groupe 38"/>
              <p:cNvGrpSpPr/>
              <p:nvPr/>
            </p:nvGrpSpPr>
            <p:grpSpPr>
              <a:xfrm>
                <a:off x="7641084" y="2130829"/>
                <a:ext cx="364957" cy="369332"/>
                <a:chOff x="7908296" y="5934672"/>
                <a:chExt cx="364957" cy="369332"/>
              </a:xfrm>
            </p:grpSpPr>
            <p:sp>
              <p:nvSpPr>
                <p:cNvPr id="3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7908297" y="5934672"/>
                  <a:ext cx="36495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38" name="Line 54"/>
                <p:cNvSpPr>
                  <a:spLocks noChangeShapeType="1"/>
                </p:cNvSpPr>
                <p:nvPr/>
              </p:nvSpPr>
              <p:spPr bwMode="auto">
                <a:xfrm>
                  <a:off x="7908296" y="6003031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</p:grpSp>
        </p:grpSp>
      </p:grpSp>
      <p:sp>
        <p:nvSpPr>
          <p:cNvPr id="43" name="ZoneTexte 42"/>
          <p:cNvSpPr txBox="1"/>
          <p:nvPr/>
        </p:nvSpPr>
        <p:spPr>
          <a:xfrm>
            <a:off x="5902644" y="1727318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Symbol" panose="05050102010706020507" pitchFamily="18" charset="2"/>
              </a:rPr>
              <a:t> </a:t>
            </a:r>
            <a:r>
              <a:rPr lang="fr-FR" b="1" dirty="0" smtClean="0"/>
              <a:t>Onde plane // </a:t>
            </a:r>
            <a:r>
              <a:rPr lang="fr-FR" b="1" i="1" dirty="0" smtClean="0"/>
              <a:t>0z</a:t>
            </a:r>
            <a:endParaRPr lang="fr-FR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4020312" y="4814434"/>
                <a:ext cx="4244687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𝑎𝑣𝑒𝑐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𝑥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𝑦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𝑧</m:t>
                      </m:r>
                      <m:r>
                        <a:rPr lang="fr-FR" b="0" i="1" smtClean="0">
                          <a:latin typeface="Cambria Math"/>
                        </a:rPr>
                        <m:t>=2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312" y="4814434"/>
                <a:ext cx="4244687" cy="438582"/>
              </a:xfrm>
              <a:prstGeom prst="rect">
                <a:avLst/>
              </a:prstGeom>
              <a:blipFill>
                <a:blip r:embed="rId2"/>
                <a:stretch>
                  <a:fillRect t="-8333" b="-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Double flèche horizontale 50"/>
          <p:cNvSpPr/>
          <p:nvPr/>
        </p:nvSpPr>
        <p:spPr>
          <a:xfrm>
            <a:off x="3336757" y="3287254"/>
            <a:ext cx="1006726" cy="5015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91912" y="4857424"/>
                <a:ext cx="3454984" cy="3400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  <m:r>
                            <a:rPr lang="fr-FR" b="1" i="1">
                              <a:latin typeface="Cambria Math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2" y="4857424"/>
                <a:ext cx="3454984" cy="340029"/>
              </a:xfrm>
              <a:prstGeom prst="rect">
                <a:avLst/>
              </a:prstGeom>
              <a:blipFill>
                <a:blip r:embed="rId3"/>
                <a:stretch>
                  <a:fillRect l="-882" r="-882" b="-160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-19569" y="4342449"/>
                <a:ext cx="3943708" cy="410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Mathématiquement, on a </a:t>
                </a:r>
                <a:r>
                  <a:rPr lang="fr-FR" b="1" dirty="0"/>
                  <a:t>si</a:t>
                </a:r>
                <a14:m>
                  <m:oMath xmlns:m="http://schemas.openxmlformats.org/officeDocument/2006/math">
                    <m:r>
                      <a:rPr lang="fr-FR" b="1" i="1" dirty="0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1" dirty="0">
                            <a:latin typeface="Cambria Math"/>
                          </a:rPr>
                          <m:t>𝒌</m:t>
                        </m:r>
                      </m:e>
                    </m:acc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 //</m:t>
                    </m:r>
                    <m:r>
                      <a:rPr lang="fr-FR" b="1" i="1" dirty="0"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b="1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b="1" i="1" dirty="0">
                            <a:latin typeface="Cambria Math"/>
                            <a:ea typeface="Cambria Math"/>
                          </a:rPr>
                          <m:t>𝑶𝒛</m:t>
                        </m:r>
                      </m:e>
                    </m:acc>
                  </m:oMath>
                </a14:m>
                <a:r>
                  <a:rPr lang="fr-FR" b="1" dirty="0" smtClean="0"/>
                  <a:t> :</a:t>
                </a:r>
                <a:endParaRPr lang="fr-FR" b="1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569" y="4342449"/>
                <a:ext cx="3943708" cy="410497"/>
              </a:xfrm>
              <a:prstGeom prst="rect">
                <a:avLst/>
              </a:prstGeom>
              <a:blipFill>
                <a:blip r:embed="rId4"/>
                <a:stretch>
                  <a:fillRect l="-1391" r="-464" b="-220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e 61"/>
          <p:cNvGrpSpPr/>
          <p:nvPr/>
        </p:nvGrpSpPr>
        <p:grpSpPr>
          <a:xfrm>
            <a:off x="0" y="5363652"/>
            <a:ext cx="4018389" cy="1021117"/>
            <a:chOff x="0" y="5363652"/>
            <a:chExt cx="4018389" cy="1021117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0" y="5363652"/>
              <a:ext cx="3949158" cy="1021117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349282" y="5795779"/>
                  <a:ext cx="3506857" cy="288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52" name="ZoneText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82" y="5795779"/>
                  <a:ext cx="3506857" cy="288477"/>
                </a:xfrm>
                <a:prstGeom prst="rect">
                  <a:avLst/>
                </a:prstGeom>
                <a:blipFill>
                  <a:blip r:embed="rId5"/>
                  <a:stretch>
                    <a:fillRect l="-868" t="-6383" r="-868" b="-1914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ZoneTexte 57"/>
            <p:cNvSpPr txBox="1"/>
            <p:nvPr/>
          </p:nvSpPr>
          <p:spPr>
            <a:xfrm>
              <a:off x="12164" y="5399773"/>
              <a:ext cx="4006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Expression d’une onde plane // Oz </a:t>
              </a:r>
              <a:endParaRPr lang="fr-FR" b="1" dirty="0"/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4056861" y="5372595"/>
            <a:ext cx="5087138" cy="1021117"/>
            <a:chOff x="4056861" y="5372595"/>
            <a:chExt cx="5087138" cy="1021117"/>
          </a:xfrm>
        </p:grpSpPr>
        <p:sp>
          <p:nvSpPr>
            <p:cNvPr id="61" name="Rectangle à coins arrondis 60"/>
            <p:cNvSpPr/>
            <p:nvPr/>
          </p:nvSpPr>
          <p:spPr>
            <a:xfrm>
              <a:off x="4056882" y="5372595"/>
              <a:ext cx="5087117" cy="1021117"/>
            </a:xfrm>
            <a:prstGeom prst="roundRect">
              <a:avLst/>
            </a:prstGeom>
            <a:solidFill>
              <a:schemeClr val="tx2"/>
            </a:solidFill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/>
                <p:cNvSpPr txBox="1"/>
                <p:nvPr/>
              </p:nvSpPr>
              <p:spPr>
                <a:xfrm>
                  <a:off x="5393860" y="5794913"/>
                  <a:ext cx="1668149" cy="5423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acc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eqArr>
                          </m:sub>
                        </m:s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57" name="ZoneTexte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3860" y="5794913"/>
                  <a:ext cx="1668149" cy="542393"/>
                </a:xfrm>
                <a:prstGeom prst="rect">
                  <a:avLst/>
                </a:prstGeom>
                <a:blipFill>
                  <a:blip r:embed="rId6"/>
                  <a:stretch>
                    <a:fillRect l="-4396" t="-169663" r="-1099" b="-21910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ZoneTexte 58"/>
            <p:cNvSpPr txBox="1"/>
            <p:nvPr/>
          </p:nvSpPr>
          <p:spPr>
            <a:xfrm>
              <a:off x="4056861" y="5395022"/>
              <a:ext cx="4596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Exp</a:t>
              </a:r>
              <a:r>
                <a:rPr lang="fr-FR" b="1" dirty="0" smtClean="0"/>
                <a:t>. d’une onde plane</a:t>
              </a:r>
              <a:r>
                <a:rPr lang="fr-FR" b="1" dirty="0"/>
                <a:t> // Oz</a:t>
              </a:r>
              <a:r>
                <a:rPr lang="fr-FR" b="1" dirty="0" smtClean="0"/>
                <a:t> en </a:t>
              </a:r>
              <a:r>
                <a:rPr lang="fr-FR" b="1" i="1" dirty="0" smtClean="0"/>
                <a:t>z=t=</a:t>
              </a:r>
              <a:r>
                <a:rPr lang="fr-FR" b="1" i="1" dirty="0" smtClean="0">
                  <a:sym typeface="Symbol" panose="05050102010706020507" pitchFamily="18" charset="2"/>
                </a:rPr>
                <a:t></a:t>
              </a:r>
              <a:r>
                <a:rPr lang="fr-FR" b="1" i="1" baseline="-25000" dirty="0" smtClean="0"/>
                <a:t>0</a:t>
              </a:r>
              <a:r>
                <a:rPr lang="fr-FR" b="1" i="1" dirty="0" smtClean="0"/>
                <a:t>=0 </a:t>
              </a:r>
              <a:endParaRPr lang="fr-FR" b="1" i="1" dirty="0"/>
            </a:p>
          </p:txBody>
        </p:sp>
      </p:grpSp>
      <p:cxnSp>
        <p:nvCxnSpPr>
          <p:cNvPr id="65" name="Connecteur droit 64"/>
          <p:cNvCxnSpPr/>
          <p:nvPr/>
        </p:nvCxnSpPr>
        <p:spPr>
          <a:xfrm flipV="1">
            <a:off x="5379618" y="4857424"/>
            <a:ext cx="336938" cy="39559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V="1">
            <a:off x="6142656" y="4842702"/>
            <a:ext cx="336938" cy="39559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4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10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043352"/>
            <a:ext cx="8939213" cy="8146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97013" y="754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 : Pourquoi l’optique dans votre formation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45691"/>
            <a:ext cx="90678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latin typeface="Arial Narrow" pitchFamily="34" charset="0"/>
              </a:rPr>
              <a:t>L’optique dans les télécoms :</a:t>
            </a:r>
          </a:p>
          <a:p>
            <a:pPr algn="just">
              <a:buFont typeface="Arial" pitchFamily="34" charset="0"/>
              <a:buChar char="•"/>
            </a:pPr>
            <a:r>
              <a:rPr lang="fr-FR" dirty="0" smtClean="0">
                <a:latin typeface="Arial Narrow" pitchFamily="34" charset="0"/>
              </a:rPr>
              <a:t> Augmentation sans précédent des débits sur les réseaux de transport d’information, notamment par l’intermédiaire d’Internet : </a:t>
            </a:r>
          </a:p>
          <a:p>
            <a:pPr marL="182563" lvl="1" algn="just">
              <a:buFont typeface="Courier New" pitchFamily="49" charset="0"/>
              <a:buChar char="o"/>
            </a:pPr>
            <a:r>
              <a:rPr lang="fr-FR" b="1" dirty="0" smtClean="0">
                <a:latin typeface="Arial Narrow" pitchFamily="34" charset="0"/>
              </a:rPr>
              <a:t> laser</a:t>
            </a:r>
          </a:p>
          <a:p>
            <a:pPr marL="182563" lvl="1" algn="just">
              <a:buFont typeface="Courier New" pitchFamily="49" charset="0"/>
              <a:buChar char="o"/>
            </a:pPr>
            <a:r>
              <a:rPr lang="fr-FR" b="1" dirty="0" smtClean="0">
                <a:latin typeface="Arial Narrow" pitchFamily="34" charset="0"/>
              </a:rPr>
              <a:t> fibre optique</a:t>
            </a:r>
            <a:r>
              <a:rPr lang="fr-FR" dirty="0" smtClean="0">
                <a:latin typeface="Arial Narrow" pitchFamily="34" charset="0"/>
              </a:rPr>
              <a:t> </a:t>
            </a:r>
          </a:p>
          <a:p>
            <a:pPr marL="182563" lvl="1" algn="just">
              <a:buFont typeface="Wingdings" pitchFamily="2" charset="2"/>
              <a:buChar char="à"/>
            </a:pPr>
            <a:r>
              <a:rPr lang="fr-FR" dirty="0" smtClean="0">
                <a:latin typeface="Arial Narrow" pitchFamily="34" charset="0"/>
              </a:rPr>
              <a:t> Débits toujours plus impressionnants jusqu’à actuellement plusieurs </a:t>
            </a:r>
            <a:r>
              <a:rPr lang="fr-FR" dirty="0" err="1" smtClean="0">
                <a:latin typeface="Arial Narrow" pitchFamily="34" charset="0"/>
              </a:rPr>
              <a:t>Tbits</a:t>
            </a:r>
            <a:r>
              <a:rPr lang="fr-FR" dirty="0" smtClean="0">
                <a:latin typeface="Arial Narrow" pitchFamily="34" charset="0"/>
              </a:rPr>
              <a:t>/sec, saturation annoncée…</a:t>
            </a:r>
          </a:p>
          <a:p>
            <a:pPr lvl="1" algn="just">
              <a:buFont typeface="Wingdings" pitchFamily="2" charset="2"/>
              <a:buChar char="à"/>
            </a:pPr>
            <a:endParaRPr lang="fr-FR" dirty="0" smtClean="0">
              <a:latin typeface="Arial Narrow" pitchFamily="34" charset="0"/>
            </a:endParaRPr>
          </a:p>
          <a:p>
            <a:pPr marL="0" lvl="1" algn="just"/>
            <a:r>
              <a:rPr lang="fr-FR" b="1" dirty="0" smtClean="0">
                <a:latin typeface="Arial Narrow" pitchFamily="34" charset="0"/>
              </a:rPr>
              <a:t>L’ingénieur en télécommunication :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Problématiques nécessitant d’avoir un minimum de connaissances en optique,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Côtoyer d’autres personnes travaillant sur ces thématiques,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Hauteur de vue,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Appréhender des problèmes, à travers des projets, dans leur ensemble,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D’autres domaines d’application…</a:t>
            </a:r>
          </a:p>
          <a:p>
            <a:pPr marL="0" lvl="1" algn="just">
              <a:buFontTx/>
              <a:buChar char="-"/>
            </a:pPr>
            <a:endParaRPr lang="fr-FR" dirty="0" smtClean="0">
              <a:latin typeface="Arial Narrow" pitchFamily="34" charset="0"/>
            </a:endParaRPr>
          </a:p>
          <a:p>
            <a:pPr marL="0" lvl="1" algn="just"/>
            <a:r>
              <a:rPr lang="fr-FR" b="1" dirty="0" smtClean="0">
                <a:latin typeface="Arial Narrow" pitchFamily="34" charset="0"/>
              </a:rPr>
              <a:t>Pédagogie du cours :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Exemples concrets de phénomènes d’optique, 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Comprendre les phénomènes plus ou moins complexes d’optique, 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Sens physique, les équations viennent après…</a:t>
            </a:r>
          </a:p>
          <a:p>
            <a:pPr marL="0" lvl="1" algn="just">
              <a:buFontTx/>
              <a:buChar char="-"/>
            </a:pPr>
            <a:r>
              <a:rPr lang="fr-FR" dirty="0">
                <a:latin typeface="Arial Narrow" pitchFamily="34" charset="0"/>
              </a:rPr>
              <a:t> </a:t>
            </a:r>
            <a:r>
              <a:rPr lang="fr-FR" dirty="0" smtClean="0">
                <a:latin typeface="Arial Narrow" pitchFamily="34" charset="0"/>
              </a:rPr>
              <a:t>Un peu de  cours (à savoir), beaucoup d’exemples (pour comprendre), beaucoup illustrations (pour la culture, l’envie, les  débouchés…)</a:t>
            </a:r>
          </a:p>
          <a:p>
            <a:pPr marL="0" lvl="1" algn="just"/>
            <a:endParaRPr lang="fr-FR" dirty="0" smtClean="0">
              <a:latin typeface="Arial Narrow" pitchFamily="34" charset="0"/>
            </a:endParaRPr>
          </a:p>
          <a:p>
            <a:pPr marL="0" lvl="1" algn="just"/>
            <a:endParaRPr lang="fr-FR" dirty="0" smtClean="0">
              <a:latin typeface="Arial Narrow" pitchFamily="34" charset="0"/>
            </a:endParaRPr>
          </a:p>
          <a:p>
            <a:pPr marL="0" lvl="1" algn="just"/>
            <a:endParaRPr lang="fr-FR" dirty="0" smtClean="0">
              <a:latin typeface="Arial Narrow" pitchFamily="34" charset="0"/>
            </a:endParaRPr>
          </a:p>
          <a:p>
            <a:pPr lvl="1" algn="just"/>
            <a:endParaRPr lang="fr-FR" dirty="0" smtClean="0">
              <a:latin typeface="Arial Narrow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698955" y="6465333"/>
            <a:ext cx="5760936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Chap1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Généralités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19</a:t>
            </a:fld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5068573" y="3422553"/>
            <a:ext cx="3497063" cy="779124"/>
            <a:chOff x="4697797" y="3112232"/>
            <a:chExt cx="3497063" cy="7791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/>
                <p:cNvSpPr txBox="1"/>
                <p:nvPr/>
              </p:nvSpPr>
              <p:spPr>
                <a:xfrm>
                  <a:off x="5691802" y="3112232"/>
                  <a:ext cx="2503058" cy="779124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fr-FR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lang="fr-FR" sz="1400" dirty="0" smtClean="0"/>
                </a:p>
                <a:p>
                  <a:r>
                    <a:rPr lang="fr-FR" sz="1400" dirty="0" smtClean="0"/>
                    <a:t>	</a:t>
                  </a:r>
                  <a:r>
                    <a:rPr lang="fr-FR" sz="1400" dirty="0"/>
                    <a:t> </a:t>
                  </a:r>
                  <a:r>
                    <a:rPr lang="fr-FR" sz="1400" dirty="0" smtClean="0"/>
                    <a:t>          </a:t>
                  </a:r>
                  <a:r>
                    <a:rPr lang="fr-FR" sz="1400" dirty="0" smtClean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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5" name="ZoneText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503058" cy="77912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Forme libre 5"/>
            <p:cNvSpPr/>
            <p:nvPr/>
          </p:nvSpPr>
          <p:spPr>
            <a:xfrm>
              <a:off x="4697797" y="3261066"/>
              <a:ext cx="1165121" cy="276899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224319" y="1760270"/>
            <a:ext cx="8662" cy="236541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-224676" y="4114647"/>
            <a:ext cx="6247451" cy="110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>
            <a:off x="1210986" y="4125687"/>
            <a:ext cx="13334" cy="204607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2056114" y="4097049"/>
            <a:ext cx="311134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</a:t>
            </a:r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2887504" y="4080949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2</a:t>
            </a: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3749976" y="4073742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3</a:t>
            </a: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4603829" y="4080949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  <a:sym typeface="Symbol" pitchFamily="18" charset="2"/>
              </a:rPr>
              <a:t>4</a:t>
            </a: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856436" y="1593613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x</a:t>
            </a:r>
          </a:p>
        </p:txBody>
      </p:sp>
      <p:grpSp>
        <p:nvGrpSpPr>
          <p:cNvPr id="126" name="Groupe 125"/>
          <p:cNvGrpSpPr/>
          <p:nvPr/>
        </p:nvGrpSpPr>
        <p:grpSpPr>
          <a:xfrm>
            <a:off x="-12808" y="2544829"/>
            <a:ext cx="3526187" cy="2647604"/>
            <a:chOff x="-12808" y="2544829"/>
            <a:chExt cx="3526187" cy="2647604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26461" y="2544829"/>
              <a:ext cx="3386918" cy="236610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8" name="Text Box 43"/>
            <p:cNvSpPr txBox="1">
              <a:spLocks noChangeArrowheads="1"/>
            </p:cNvSpPr>
            <p:nvPr/>
          </p:nvSpPr>
          <p:spPr bwMode="auto">
            <a:xfrm>
              <a:off x="-12808" y="4823517"/>
              <a:ext cx="290392" cy="36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y</a:t>
              </a:r>
            </a:p>
          </p:txBody>
        </p:sp>
      </p:grp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5812994" y="4097049"/>
            <a:ext cx="27853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960575"/>
            <a:ext cx="9092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onde plane à un instant </a:t>
            </a:r>
            <a:r>
              <a:rPr lang="fr-FR" sz="2400" b="1" i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Incidence Oblique</a:t>
            </a:r>
            <a:endParaRPr lang="fr-FR" sz="2400" b="1" kern="0" dirty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endParaRPr lang="fr-FR" sz="2400" b="1" kern="0" dirty="0" smtClean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1497013" y="484116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5" y="3052208"/>
            <a:ext cx="5242462" cy="2124878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6868938" y="1618831"/>
            <a:ext cx="1719655" cy="1041332"/>
            <a:chOff x="6333988" y="5359040"/>
            <a:chExt cx="1924751" cy="1127445"/>
          </a:xfrm>
        </p:grpSpPr>
        <p:sp>
          <p:nvSpPr>
            <p:cNvPr id="51" name="Rectangle à coins arrondis 50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53" name="Groupe 52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57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5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Direction de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54" name="Groupe 53"/>
              <p:cNvGrpSpPr/>
              <p:nvPr/>
            </p:nvGrpSpPr>
            <p:grpSpPr>
              <a:xfrm>
                <a:off x="1434730" y="2032865"/>
                <a:ext cx="364956" cy="369332"/>
                <a:chOff x="8401460" y="4278754"/>
                <a:chExt cx="364956" cy="369332"/>
              </a:xfrm>
            </p:grpSpPr>
            <p:sp>
              <p:nvSpPr>
                <p:cNvPr id="5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78754"/>
                  <a:ext cx="36495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56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</p:grpSp>
        </p:grpSp>
      </p:grpSp>
      <p:pic>
        <p:nvPicPr>
          <p:cNvPr id="63" name="Imag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1946">
            <a:off x="610026" y="2264611"/>
            <a:ext cx="5242462" cy="2124878"/>
          </a:xfrm>
          <a:prstGeom prst="rect">
            <a:avLst/>
          </a:prstGeom>
        </p:spPr>
      </p:pic>
      <p:cxnSp>
        <p:nvCxnSpPr>
          <p:cNvPr id="73" name="Connecteur droit 72"/>
          <p:cNvCxnSpPr/>
          <p:nvPr/>
        </p:nvCxnSpPr>
        <p:spPr>
          <a:xfrm>
            <a:off x="2017818" y="3848286"/>
            <a:ext cx="196" cy="282769"/>
          </a:xfrm>
          <a:prstGeom prst="line">
            <a:avLst/>
          </a:prstGeom>
          <a:ln>
            <a:solidFill>
              <a:schemeClr val="tx1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77" name="Groupe 76"/>
          <p:cNvGrpSpPr/>
          <p:nvPr/>
        </p:nvGrpSpPr>
        <p:grpSpPr>
          <a:xfrm rot="19998071">
            <a:off x="6888302" y="1647536"/>
            <a:ext cx="1719655" cy="1041332"/>
            <a:chOff x="6333988" y="5359040"/>
            <a:chExt cx="1924751" cy="1127445"/>
          </a:xfrm>
        </p:grpSpPr>
        <p:sp>
          <p:nvSpPr>
            <p:cNvPr id="78" name="Rectangle à coins arrondis 77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" name="Groupe 78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80" name="Groupe 79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84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  <p:sp>
              <p:nvSpPr>
                <p:cNvPr id="8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Direction de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5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81" name="Groupe 80"/>
              <p:cNvGrpSpPr/>
              <p:nvPr/>
            </p:nvGrpSpPr>
            <p:grpSpPr>
              <a:xfrm>
                <a:off x="1434730" y="2032865"/>
                <a:ext cx="364956" cy="369332"/>
                <a:chOff x="8401460" y="4278754"/>
                <a:chExt cx="364956" cy="369332"/>
              </a:xfrm>
            </p:grpSpPr>
            <p:sp>
              <p:nvSpPr>
                <p:cNvPr id="82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78754"/>
                  <a:ext cx="36495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83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endParaRPr>
                </a:p>
              </p:txBody>
            </p:sp>
          </p:grpSp>
        </p:grpSp>
      </p:grpSp>
      <p:cxnSp>
        <p:nvCxnSpPr>
          <p:cNvPr id="107" name="Connecteur droit 106"/>
          <p:cNvCxnSpPr>
            <a:endCxn id="63" idx="3"/>
          </p:cNvCxnSpPr>
          <p:nvPr/>
        </p:nvCxnSpPr>
        <p:spPr>
          <a:xfrm flipV="1">
            <a:off x="1232981" y="2353570"/>
            <a:ext cx="4432038" cy="1777485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6" name="Image 11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0834" y="3043517"/>
            <a:ext cx="5241600" cy="2124000"/>
          </a:xfrm>
          <a:prstGeom prst="rect">
            <a:avLst/>
          </a:prstGeom>
        </p:spPr>
      </p:pic>
      <p:cxnSp>
        <p:nvCxnSpPr>
          <p:cNvPr id="120" name="Connecteur droit 119"/>
          <p:cNvCxnSpPr/>
          <p:nvPr/>
        </p:nvCxnSpPr>
        <p:spPr>
          <a:xfrm>
            <a:off x="309352" y="1733637"/>
            <a:ext cx="1639986" cy="4339720"/>
          </a:xfrm>
          <a:prstGeom prst="line">
            <a:avLst/>
          </a:prstGeom>
          <a:ln w="38100">
            <a:solidFill>
              <a:schemeClr val="tx1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2" name="ZoneTexte 121"/>
          <p:cNvSpPr txBox="1"/>
          <p:nvPr/>
        </p:nvSpPr>
        <p:spPr>
          <a:xfrm>
            <a:off x="1743009" y="38166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</a:t>
            </a:r>
            <a:endParaRPr lang="fr-FR" dirty="0"/>
          </a:p>
        </p:txBody>
      </p:sp>
      <p:grpSp>
        <p:nvGrpSpPr>
          <p:cNvPr id="125" name="Groupe 124"/>
          <p:cNvGrpSpPr/>
          <p:nvPr/>
        </p:nvGrpSpPr>
        <p:grpSpPr>
          <a:xfrm>
            <a:off x="68327" y="831710"/>
            <a:ext cx="5242462" cy="2124878"/>
            <a:chOff x="68327" y="831710"/>
            <a:chExt cx="5242462" cy="2124878"/>
          </a:xfrm>
        </p:grpSpPr>
        <p:pic>
          <p:nvPicPr>
            <p:cNvPr id="123" name="Image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91946">
              <a:off x="68327" y="831710"/>
              <a:ext cx="5242462" cy="2124878"/>
            </a:xfrm>
            <a:prstGeom prst="rect">
              <a:avLst/>
            </a:prstGeom>
          </p:spPr>
        </p:pic>
        <p:cxnSp>
          <p:nvCxnSpPr>
            <p:cNvPr id="124" name="Connecteur droit 123"/>
            <p:cNvCxnSpPr/>
            <p:nvPr/>
          </p:nvCxnSpPr>
          <p:spPr>
            <a:xfrm flipV="1">
              <a:off x="683030" y="890909"/>
              <a:ext cx="4432038" cy="1777485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33" name="Groupe 132"/>
          <p:cNvGrpSpPr/>
          <p:nvPr/>
        </p:nvGrpSpPr>
        <p:grpSpPr>
          <a:xfrm>
            <a:off x="48589" y="1371653"/>
            <a:ext cx="2868093" cy="1296741"/>
            <a:chOff x="48589" y="1371653"/>
            <a:chExt cx="2868093" cy="1296741"/>
          </a:xfrm>
        </p:grpSpPr>
        <p:cxnSp>
          <p:nvCxnSpPr>
            <p:cNvPr id="130" name="Connecteur droit avec flèche 129"/>
            <p:cNvCxnSpPr/>
            <p:nvPr/>
          </p:nvCxnSpPr>
          <p:spPr>
            <a:xfrm flipV="1">
              <a:off x="683030" y="2445056"/>
              <a:ext cx="547283" cy="223338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2" name="ZoneTexte 131"/>
            <p:cNvSpPr txBox="1"/>
            <p:nvPr/>
          </p:nvSpPr>
          <p:spPr>
            <a:xfrm>
              <a:off x="48589" y="1371653"/>
              <a:ext cx="2868093" cy="646331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33CCFF"/>
                  </a:solidFill>
                </a:rPr>
                <a:t>Angle</a:t>
              </a:r>
              <a:endParaRPr lang="fr-FR" b="1" i="1" dirty="0" smtClean="0">
                <a:solidFill>
                  <a:srgbClr val="33CCFF"/>
                </a:solidFill>
              </a:endParaRPr>
            </a:p>
            <a:p>
              <a:r>
                <a:rPr lang="fr-FR" b="1" dirty="0" smtClean="0">
                  <a:solidFill>
                    <a:srgbClr val="33CCFF"/>
                  </a:solidFill>
                  <a:sym typeface="Symbol" panose="05050102010706020507" pitchFamily="18" charset="2"/>
                </a:rPr>
                <a:t> </a:t>
              </a:r>
              <a:r>
                <a:rPr lang="fr-FR" b="1" dirty="0" smtClean="0">
                  <a:solidFill>
                    <a:srgbClr val="33CCFF"/>
                  </a:solidFill>
                </a:rPr>
                <a:t>Retard de phase </a:t>
              </a:r>
              <a:r>
                <a:rPr lang="fr-FR" b="1" dirty="0" smtClean="0">
                  <a:solidFill>
                    <a:srgbClr val="33CCFF"/>
                  </a:solidFill>
                  <a:sym typeface="Symbol" panose="05050102010706020507" pitchFamily="18" charset="2"/>
                </a:rPr>
                <a:t>(</a:t>
              </a:r>
              <a:r>
                <a:rPr lang="fr-FR" b="1" i="1" dirty="0" smtClean="0">
                  <a:solidFill>
                    <a:srgbClr val="33CCFF"/>
                  </a:solidFill>
                  <a:sym typeface="Symbol" panose="05050102010706020507" pitchFamily="18" charset="2"/>
                </a:rPr>
                <a:t>x</a:t>
              </a:r>
              <a:r>
                <a:rPr lang="fr-FR" b="1" dirty="0" smtClean="0">
                  <a:solidFill>
                    <a:srgbClr val="33CCFF"/>
                  </a:solidFill>
                  <a:sym typeface="Symbol" panose="05050102010706020507" pitchFamily="18" charset="2"/>
                </a:rPr>
                <a:t>)!!!</a:t>
              </a:r>
              <a:endParaRPr lang="fr-FR" b="1" dirty="0">
                <a:solidFill>
                  <a:srgbClr val="33CCFF"/>
                </a:solidFill>
              </a:endParaRPr>
            </a:p>
          </p:txBody>
        </p:sp>
      </p:grpSp>
      <p:pic>
        <p:nvPicPr>
          <p:cNvPr id="134" name="Image 13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4451" y="4619485"/>
            <a:ext cx="1850483" cy="199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ZoneTexte 134"/>
          <p:cNvSpPr txBox="1"/>
          <p:nvPr/>
        </p:nvSpPr>
        <p:spPr>
          <a:xfrm>
            <a:off x="927176" y="305546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</a:t>
            </a:r>
            <a:endParaRPr lang="fr-FR" dirty="0"/>
          </a:p>
        </p:txBody>
      </p:sp>
      <p:sp>
        <p:nvSpPr>
          <p:cNvPr id="5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46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à coins arrondis 22"/>
          <p:cNvSpPr/>
          <p:nvPr/>
        </p:nvSpPr>
        <p:spPr>
          <a:xfrm>
            <a:off x="576263" y="3249613"/>
            <a:ext cx="6609304" cy="1161022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920234"/>
            <a:ext cx="74334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</a:p>
          <a:p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avec un angle d’incidence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Symbol" panose="05050102010706020507" pitchFamily="18" charset="2"/>
              </a:rPr>
              <a:t></a:t>
            </a:r>
            <a:endParaRPr lang="fr-FR" sz="2400" b="1" kern="0" dirty="0" smtClean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33781" y="2273784"/>
                <a:ext cx="5491888" cy="438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latin typeface="Cambria Math"/>
                            </a:rPr>
                            <m:t>𝒌</m:t>
                          </m:r>
                        </m:e>
                      </m:acc>
                      <m:r>
                        <a:rPr lang="fr-FR" b="1" i="1" smtClean="0"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latin typeface="Cambria Math"/>
                            </a:rPr>
                            <m:t>𝒓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𝑥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𝑦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𝑧</m:t>
                      </m:r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81" y="2273784"/>
                <a:ext cx="5491888" cy="438774"/>
              </a:xfrm>
              <a:prstGeom prst="rect">
                <a:avLst/>
              </a:prstGeom>
              <a:blipFill>
                <a:blip r:embed="rId3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799934" y="3690447"/>
                <a:ext cx="6166495" cy="525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  <m:r>
                                    <m:rPr>
                                      <m:nor/>
                                    </m:rPr>
                                    <a:rPr lang="fr-FR" b="1" dirty="0"/>
                                    <m:t> 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𝑶𝒏𝒅𝒆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𝒑𝒍𝒂𝒏𝒆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//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𝑶𝒛</m:t>
                          </m:r>
                        </m:lim>
                      </m:limLow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   </m:t>
                      </m:r>
                      <m:limLow>
                        <m:limLow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𝒔𝒊𝒏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𝒑𝒉𝒂𝒔𝒂𝒈𝒆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34" y="3690447"/>
                <a:ext cx="6166495" cy="525208"/>
              </a:xfrm>
              <a:prstGeom prst="rect">
                <a:avLst/>
              </a:prstGeom>
              <a:blipFill>
                <a:blip r:embed="rId4"/>
                <a:stretch>
                  <a:fillRect l="-296" t="-2299" r="-395" b="-149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/>
          <p:cNvGrpSpPr/>
          <p:nvPr/>
        </p:nvGrpSpPr>
        <p:grpSpPr>
          <a:xfrm>
            <a:off x="7185567" y="1429477"/>
            <a:ext cx="1850483" cy="1990165"/>
            <a:chOff x="6050902" y="2068559"/>
            <a:chExt cx="1850483" cy="1990165"/>
          </a:xfrm>
        </p:grpSpPr>
        <p:pic>
          <p:nvPicPr>
            <p:cNvPr id="6" name="Image 5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50902" y="2068559"/>
              <a:ext cx="1850483" cy="1990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cteur droit 13"/>
            <p:cNvCxnSpPr/>
            <p:nvPr/>
          </p:nvCxnSpPr>
          <p:spPr>
            <a:xfrm>
              <a:off x="7339316" y="2877671"/>
              <a:ext cx="0" cy="371942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H="1" flipV="1">
              <a:off x="6548718" y="2877671"/>
              <a:ext cx="781634" cy="17930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050902" y="2622619"/>
                  <a:ext cx="49718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0902" y="2622619"/>
                  <a:ext cx="49718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7100084" y="3273004"/>
                  <a:ext cx="4859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084" y="3273004"/>
                  <a:ext cx="48596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ZoneTexte 21"/>
          <p:cNvSpPr txBox="1"/>
          <p:nvPr/>
        </p:nvSpPr>
        <p:spPr>
          <a:xfrm>
            <a:off x="78850" y="192021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a ici :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626436" y="3285364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Expression d’une Onde plane en incidence oblique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78850" y="4446386"/>
            <a:ext cx="8809563" cy="1979908"/>
            <a:chOff x="78850" y="4446386"/>
            <a:chExt cx="8809563" cy="1979908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576263" y="5104488"/>
              <a:ext cx="7545761" cy="1321806"/>
            </a:xfrm>
            <a:prstGeom prst="roundRect">
              <a:avLst/>
            </a:prstGeom>
            <a:solidFill>
              <a:schemeClr val="tx2"/>
            </a:solidFill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727493" y="5438246"/>
                  <a:ext cx="7291483" cy="7546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d>
                                <m:d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eqArr>
                            <m:eqArrPr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𝒑𝒍𝒂𝒏𝒆</m:t>
                              </m:r>
                            </m:e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//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𝑶𝒛</m:t>
                              </m:r>
                            </m:e>
                          </m:eqArr>
                        </m:lim>
                      </m:limLow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d>
                            <m:d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sup>
                      </m:sSup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limLow>
                        <m:limLow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fr-F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𝒑𝒍𝒂𝒏𝒆</m:t>
                              </m:r>
                            </m:e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//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𝑶𝒛</m:t>
                              </m:r>
                            </m:e>
                          </m:eqArr>
                        </m:lim>
                      </m:limLow>
                      <m:limLow>
                        <m:limLow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d>
                                    <m:dPr>
                                      <m:ctrlP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𝒑𝒉𝒂𝒔𝒂𝒈𝒆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a14:m>
                  <a:r>
                    <a:rPr lang="fr-FR" b="1" dirty="0" smtClean="0">
                      <a:solidFill>
                        <a:srgbClr val="FF0000"/>
                      </a:solidFill>
                    </a:rPr>
                    <a:t> si </a:t>
                  </a:r>
                  <a:r>
                    <a:rPr lang="fr-FR" b="1" dirty="0" smtClean="0">
                      <a:solidFill>
                        <a:srgbClr val="FF0000"/>
                      </a:solidFill>
                      <a:sym typeface="Symbol" panose="05050102010706020507" pitchFamily="18" charset="2"/>
                    </a:rPr>
                    <a:t> petit</a:t>
                  </a:r>
                  <a:endParaRPr lang="fr-FR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493" y="5438246"/>
                  <a:ext cx="7291483" cy="754630"/>
                </a:xfrm>
                <a:prstGeom prst="rect">
                  <a:avLst/>
                </a:prstGeom>
                <a:blipFill>
                  <a:blip r:embed="rId8"/>
                  <a:stretch>
                    <a:fillRect l="-1087" t="-60484" r="-1171" b="-3790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4"/>
            <p:cNvSpPr txBox="1"/>
            <p:nvPr/>
          </p:nvSpPr>
          <p:spPr>
            <a:xfrm>
              <a:off x="78850" y="4446386"/>
              <a:ext cx="8809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Une onde plane en incidence oblique apparait comme une onde plane // à Oz, déphasée suivant x et y !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16473" y="5104488"/>
              <a:ext cx="728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Expression d’une Onde plane en incidence oblique, en </a:t>
              </a:r>
              <a:r>
                <a:rPr lang="fr-FR" b="1" i="1" dirty="0" smtClean="0"/>
                <a:t>z=0</a:t>
              </a:r>
              <a:r>
                <a:rPr lang="fr-FR" b="1" dirty="0" smtClean="0"/>
                <a:t> et </a:t>
              </a:r>
              <a:r>
                <a:rPr lang="fr-FR" b="1" i="1" dirty="0" smtClean="0"/>
                <a:t>t=0</a:t>
              </a:r>
              <a:r>
                <a:rPr lang="fr-FR" b="1" dirty="0" smtClean="0"/>
                <a:t> </a:t>
              </a:r>
              <a:endParaRPr lang="fr-FR" b="1" dirty="0"/>
            </a:p>
          </p:txBody>
        </p:sp>
      </p:grpSp>
      <p:sp>
        <p:nvSpPr>
          <p:cNvPr id="2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47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81" name="Double flèche horizontale 80"/>
          <p:cNvSpPr/>
          <p:nvPr/>
        </p:nvSpPr>
        <p:spPr>
          <a:xfrm>
            <a:off x="4098060" y="3479643"/>
            <a:ext cx="1414732" cy="585158"/>
          </a:xfrm>
          <a:prstGeom prst="left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69435" y="2546501"/>
            <a:ext cx="2704587" cy="3048274"/>
            <a:chOff x="5447226" y="2507337"/>
            <a:chExt cx="2704587" cy="3048274"/>
          </a:xfrm>
        </p:grpSpPr>
        <p:grpSp>
          <p:nvGrpSpPr>
            <p:cNvPr id="82" name="Groupe 81"/>
            <p:cNvGrpSpPr/>
            <p:nvPr/>
          </p:nvGrpSpPr>
          <p:grpSpPr>
            <a:xfrm rot="1097399">
              <a:off x="6216242" y="3655799"/>
              <a:ext cx="1774167" cy="902898"/>
              <a:chOff x="2067464" y="2544793"/>
              <a:chExt cx="408317" cy="902898"/>
            </a:xfrm>
          </p:grpSpPr>
          <p:cxnSp>
            <p:nvCxnSpPr>
              <p:cNvPr id="109" name="Connecteur droit avec flèche 108"/>
              <p:cNvCxnSpPr/>
              <p:nvPr/>
            </p:nvCxnSpPr>
            <p:spPr>
              <a:xfrm>
                <a:off x="2067464" y="2544793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0" name="Connecteur droit avec flèche 109"/>
              <p:cNvCxnSpPr/>
              <p:nvPr/>
            </p:nvCxnSpPr>
            <p:spPr>
              <a:xfrm>
                <a:off x="2067464" y="2770517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1" name="Connecteur droit avec flèche 110"/>
              <p:cNvCxnSpPr/>
              <p:nvPr/>
            </p:nvCxnSpPr>
            <p:spPr>
              <a:xfrm>
                <a:off x="2067464" y="2996242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2" name="Connecteur droit avec flèche 111"/>
              <p:cNvCxnSpPr/>
              <p:nvPr/>
            </p:nvCxnSpPr>
            <p:spPr>
              <a:xfrm>
                <a:off x="2067464" y="3221967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3" name="Connecteur droit avec flèche 112"/>
              <p:cNvCxnSpPr/>
              <p:nvPr/>
            </p:nvCxnSpPr>
            <p:spPr>
              <a:xfrm>
                <a:off x="2067464" y="3447691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sp>
          <p:nvSpPr>
            <p:cNvPr id="84" name="ZoneTexte 83"/>
            <p:cNvSpPr txBox="1"/>
            <p:nvPr/>
          </p:nvSpPr>
          <p:spPr>
            <a:xfrm>
              <a:off x="5730346" y="2507337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Optique Géométrique</a:t>
              </a: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5447226" y="4909280"/>
              <a:ext cx="27045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Faisceau de rayons parallèles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(faisceau </a:t>
              </a:r>
              <a:r>
                <a:rPr kumimoji="0" lang="fr-FR" sz="18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collimaté</a:t>
              </a: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)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226078" y="2546501"/>
            <a:ext cx="2615529" cy="2771275"/>
            <a:chOff x="804563" y="2507337"/>
            <a:chExt cx="2615529" cy="2771275"/>
          </a:xfrm>
        </p:grpSpPr>
        <p:sp>
          <p:nvSpPr>
            <p:cNvPr id="83" name="ZoneTexte 82"/>
            <p:cNvSpPr txBox="1"/>
            <p:nvPr/>
          </p:nvSpPr>
          <p:spPr>
            <a:xfrm>
              <a:off x="999458" y="2507337"/>
              <a:ext cx="20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Optique Ondulatoire</a:t>
              </a: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1423452" y="4909280"/>
              <a:ext cx="1167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Onde plane</a:t>
              </a:r>
            </a:p>
          </p:txBody>
        </p:sp>
        <p:grpSp>
          <p:nvGrpSpPr>
            <p:cNvPr id="87" name="Groupe 86"/>
            <p:cNvGrpSpPr/>
            <p:nvPr/>
          </p:nvGrpSpPr>
          <p:grpSpPr>
            <a:xfrm rot="1118887">
              <a:off x="1204849" y="3463677"/>
              <a:ext cx="1604513" cy="1147313"/>
              <a:chOff x="778304" y="2432649"/>
              <a:chExt cx="1604513" cy="1147313"/>
            </a:xfrm>
          </p:grpSpPr>
          <p:grpSp>
            <p:nvGrpSpPr>
              <p:cNvPr id="94" name="Groupe 93"/>
              <p:cNvGrpSpPr/>
              <p:nvPr/>
            </p:nvGrpSpPr>
            <p:grpSpPr>
              <a:xfrm>
                <a:off x="778304" y="2432649"/>
                <a:ext cx="1066800" cy="1147313"/>
                <a:chOff x="871268" y="2432649"/>
                <a:chExt cx="1066800" cy="1147313"/>
              </a:xfrm>
            </p:grpSpPr>
            <p:cxnSp>
              <p:nvCxnSpPr>
                <p:cNvPr id="101" name="Connecteur droit 100"/>
                <p:cNvCxnSpPr/>
                <p:nvPr/>
              </p:nvCxnSpPr>
              <p:spPr>
                <a:xfrm>
                  <a:off x="8712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2" name="Connecteur droit 101"/>
                <p:cNvCxnSpPr/>
                <p:nvPr/>
              </p:nvCxnSpPr>
              <p:spPr>
                <a:xfrm>
                  <a:off x="10236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3" name="Connecteur droit 102"/>
                <p:cNvCxnSpPr/>
                <p:nvPr/>
              </p:nvCxnSpPr>
              <p:spPr>
                <a:xfrm>
                  <a:off x="11760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" name="Connecteur droit 103"/>
                <p:cNvCxnSpPr/>
                <p:nvPr/>
              </p:nvCxnSpPr>
              <p:spPr>
                <a:xfrm>
                  <a:off x="13284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" name="Connecteur droit 104"/>
                <p:cNvCxnSpPr/>
                <p:nvPr/>
              </p:nvCxnSpPr>
              <p:spPr>
                <a:xfrm>
                  <a:off x="14808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6" name="Connecteur droit 105"/>
                <p:cNvCxnSpPr/>
                <p:nvPr/>
              </p:nvCxnSpPr>
              <p:spPr>
                <a:xfrm>
                  <a:off x="16332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7" name="Connecteur droit 106"/>
                <p:cNvCxnSpPr/>
                <p:nvPr/>
              </p:nvCxnSpPr>
              <p:spPr>
                <a:xfrm>
                  <a:off x="17856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8" name="Connecteur droit 107"/>
                <p:cNvCxnSpPr/>
                <p:nvPr/>
              </p:nvCxnSpPr>
              <p:spPr>
                <a:xfrm>
                  <a:off x="19380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95" name="Groupe 94"/>
              <p:cNvGrpSpPr/>
              <p:nvPr/>
            </p:nvGrpSpPr>
            <p:grpSpPr>
              <a:xfrm>
                <a:off x="1974500" y="2554856"/>
                <a:ext cx="408317" cy="902898"/>
                <a:chOff x="2067464" y="2544793"/>
                <a:chExt cx="408317" cy="902898"/>
              </a:xfrm>
            </p:grpSpPr>
            <p:cxnSp>
              <p:nvCxnSpPr>
                <p:cNvPr id="96" name="Connecteur droit avec flèche 95"/>
                <p:cNvCxnSpPr/>
                <p:nvPr/>
              </p:nvCxnSpPr>
              <p:spPr>
                <a:xfrm>
                  <a:off x="2067464" y="2544793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7" name="Connecteur droit avec flèche 96"/>
                <p:cNvCxnSpPr/>
                <p:nvPr/>
              </p:nvCxnSpPr>
              <p:spPr>
                <a:xfrm>
                  <a:off x="2067464" y="2770517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8" name="Connecteur droit avec flèche 97"/>
                <p:cNvCxnSpPr/>
                <p:nvPr/>
              </p:nvCxnSpPr>
              <p:spPr>
                <a:xfrm>
                  <a:off x="2067464" y="2996242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9" name="Connecteur droit avec flèche 98"/>
                <p:cNvCxnSpPr/>
                <p:nvPr/>
              </p:nvCxnSpPr>
              <p:spPr>
                <a:xfrm>
                  <a:off x="2067464" y="3221967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100" name="Connecteur droit avec flèche 99"/>
                <p:cNvCxnSpPr/>
                <p:nvPr/>
              </p:nvCxnSpPr>
              <p:spPr>
                <a:xfrm>
                  <a:off x="2067464" y="3447691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2722833" y="4471607"/>
                  <a:ext cx="378629" cy="410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fr-FR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fr-FR" sz="1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𝒌</m:t>
                            </m:r>
                          </m:e>
                        </m:acc>
                      </m:oMath>
                    </m:oMathPara>
                  </a14:m>
                  <a:endPara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33" y="4471607"/>
                  <a:ext cx="378629" cy="41049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Connecteur droit avec flèche 88"/>
            <p:cNvCxnSpPr/>
            <p:nvPr/>
          </p:nvCxnSpPr>
          <p:spPr>
            <a:xfrm>
              <a:off x="804563" y="3933822"/>
              <a:ext cx="2516791" cy="1560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90" name="Connecteur droit 89"/>
            <p:cNvCxnSpPr/>
            <p:nvPr/>
          </p:nvCxnSpPr>
          <p:spPr>
            <a:xfrm>
              <a:off x="1243318" y="3803373"/>
              <a:ext cx="1189703" cy="37492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Dot"/>
              <a:miter lim="800000"/>
            </a:ln>
            <a:effectLst/>
          </p:spPr>
        </p:cxnSp>
        <p:sp>
          <p:nvSpPr>
            <p:cNvPr id="91" name="Forme libre 90"/>
            <p:cNvSpPr/>
            <p:nvPr/>
          </p:nvSpPr>
          <p:spPr>
            <a:xfrm rot="21076300">
              <a:off x="1675911" y="3965815"/>
              <a:ext cx="73819" cy="45244"/>
            </a:xfrm>
            <a:custGeom>
              <a:avLst/>
              <a:gdLst>
                <a:gd name="connsiteX0" fmla="*/ 0 w 73819"/>
                <a:gd name="connsiteY0" fmla="*/ 21432 h 45244"/>
                <a:gd name="connsiteX1" fmla="*/ 50007 w 73819"/>
                <a:gd name="connsiteY1" fmla="*/ 45244 h 45244"/>
                <a:gd name="connsiteX2" fmla="*/ 73819 w 73819"/>
                <a:gd name="connsiteY2" fmla="*/ 0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45244">
                  <a:moveTo>
                    <a:pt x="0" y="21432"/>
                  </a:moveTo>
                  <a:lnTo>
                    <a:pt x="50007" y="45244"/>
                  </a:lnTo>
                  <a:lnTo>
                    <a:pt x="73819" y="0"/>
                  </a:ln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2087262" y="3899614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sym typeface="Symbol" panose="05050102010706020507" pitchFamily="18" charset="2"/>
                </a:rPr>
                <a:t></a:t>
              </a:r>
              <a:endParaRPr kumimoji="0" lang="fr-FR" sz="12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3" name="Arc 92"/>
            <p:cNvSpPr/>
            <p:nvPr/>
          </p:nvSpPr>
          <p:spPr>
            <a:xfrm rot="660803">
              <a:off x="2070635" y="3930612"/>
              <a:ext cx="109062" cy="167763"/>
            </a:xfrm>
            <a:prstGeom prst="arc">
              <a:avLst>
                <a:gd name="adj1" fmla="val 17471931"/>
                <a:gd name="adj2" fmla="val 3911648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144054" y="3924011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z</a:t>
              </a:r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 flipV="1">
              <a:off x="1739091" y="3220008"/>
              <a:ext cx="0" cy="75751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3" name="ZoneTexte 62"/>
            <p:cNvSpPr txBox="1"/>
            <p:nvPr/>
          </p:nvSpPr>
          <p:spPr>
            <a:xfrm>
              <a:off x="1711397" y="30847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</a:t>
              </a: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5238169" y="4695490"/>
            <a:ext cx="1506856" cy="1264889"/>
            <a:chOff x="3324224" y="3977671"/>
            <a:chExt cx="1506856" cy="1264889"/>
          </a:xfrm>
        </p:grpSpPr>
        <p:sp>
          <p:nvSpPr>
            <p:cNvPr id="65" name="Rectangle 64"/>
            <p:cNvSpPr/>
            <p:nvPr/>
          </p:nvSpPr>
          <p:spPr>
            <a:xfrm>
              <a:off x="3324224" y="4069080"/>
              <a:ext cx="1506856" cy="1173480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3741420" y="3977671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</a:t>
              </a:r>
            </a:p>
          </p:txBody>
        </p:sp>
        <p:grpSp>
          <p:nvGrpSpPr>
            <p:cNvPr id="67" name="Groupe 66"/>
            <p:cNvGrpSpPr/>
            <p:nvPr/>
          </p:nvGrpSpPr>
          <p:grpSpPr>
            <a:xfrm>
              <a:off x="3382269" y="4130040"/>
              <a:ext cx="1397189" cy="1045562"/>
              <a:chOff x="3382269" y="4130040"/>
              <a:chExt cx="1397189" cy="1045562"/>
            </a:xfrm>
          </p:grpSpPr>
          <p:cxnSp>
            <p:nvCxnSpPr>
              <p:cNvPr id="68" name="Connecteur droit avec flèche 67"/>
              <p:cNvCxnSpPr/>
              <p:nvPr/>
            </p:nvCxnSpPr>
            <p:spPr>
              <a:xfrm>
                <a:off x="3776238" y="4571085"/>
                <a:ext cx="590022" cy="27597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9" name="Connecteur droit avec flèche 68"/>
              <p:cNvCxnSpPr/>
              <p:nvPr/>
            </p:nvCxnSpPr>
            <p:spPr>
              <a:xfrm flipV="1">
                <a:off x="3776238" y="4130040"/>
                <a:ext cx="0" cy="104556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0" name="Connecteur droit avec flèche 69"/>
              <p:cNvCxnSpPr/>
              <p:nvPr/>
            </p:nvCxnSpPr>
            <p:spPr>
              <a:xfrm>
                <a:off x="3776238" y="4571085"/>
                <a:ext cx="803382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71" name="ZoneTexte 70"/>
              <p:cNvSpPr txBox="1"/>
              <p:nvPr/>
            </p:nvSpPr>
            <p:spPr>
              <a:xfrm>
                <a:off x="4503420" y="4465351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z</a:t>
                </a:r>
              </a:p>
            </p:txBody>
          </p:sp>
          <p:cxnSp>
            <p:nvCxnSpPr>
              <p:cNvPr id="72" name="Connecteur droit 71"/>
              <p:cNvCxnSpPr/>
              <p:nvPr/>
            </p:nvCxnSpPr>
            <p:spPr>
              <a:xfrm flipV="1">
                <a:off x="4366260" y="4571085"/>
                <a:ext cx="0" cy="263598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3" name="Connecteur droit 72"/>
              <p:cNvCxnSpPr/>
              <p:nvPr/>
            </p:nvCxnSpPr>
            <p:spPr>
              <a:xfrm flipH="1" flipV="1">
                <a:off x="3776238" y="4834683"/>
                <a:ext cx="590022" cy="8364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3776238" y="4571085"/>
                <a:ext cx="0" cy="26359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5" name="Connecteur droit avec flèche 74"/>
              <p:cNvCxnSpPr/>
              <p:nvPr/>
            </p:nvCxnSpPr>
            <p:spPr>
              <a:xfrm>
                <a:off x="3776238" y="4571085"/>
                <a:ext cx="59002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76" name="ZoneTexte 75"/>
              <p:cNvSpPr txBox="1"/>
              <p:nvPr/>
            </p:nvSpPr>
            <p:spPr>
              <a:xfrm>
                <a:off x="3922736" y="4229100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k</a:t>
                </a:r>
                <a:r>
                  <a:rPr kumimoji="0" lang="fr-FR" sz="1800" b="0" i="1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z</a:t>
                </a:r>
                <a:endParaRPr kumimoji="0" lang="fr-FR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3382269" y="4473715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1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k</a:t>
                </a:r>
                <a:r>
                  <a:rPr kumimoji="0" lang="fr-FR" sz="1800" b="0" i="1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x</a:t>
                </a:r>
                <a:endParaRPr kumimoji="0" lang="fr-FR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4093543" y="4549412"/>
                <a:ext cx="2648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sym typeface="Symbol" panose="05050102010706020507" pitchFamily="18" charset="2"/>
                  </a:rPr>
                  <a:t></a:t>
                </a:r>
                <a:endParaRPr kumimoji="0" lang="fr-FR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9" name="Arc 78"/>
              <p:cNvSpPr/>
              <p:nvPr/>
            </p:nvSpPr>
            <p:spPr>
              <a:xfrm rot="660803">
                <a:off x="4076916" y="4580410"/>
                <a:ext cx="109062" cy="167763"/>
              </a:xfrm>
              <a:prstGeom prst="arc">
                <a:avLst>
                  <a:gd name="adj1" fmla="val 17471931"/>
                  <a:gd name="adj2" fmla="val 391164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ZoneTexte 79"/>
                  <p:cNvSpPr txBox="1"/>
                  <p:nvPr/>
                </p:nvSpPr>
                <p:spPr>
                  <a:xfrm>
                    <a:off x="3847078" y="4690546"/>
                    <a:ext cx="378629" cy="410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kumimoji="0" lang="fr-FR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fr-FR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oMath>
                      </m:oMathPara>
                    </a14:m>
                    <a:endPara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80" name="ZoneTexte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7078" y="4690546"/>
                    <a:ext cx="378629" cy="41049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4" name="ZoneTexte 113"/>
          <p:cNvSpPr txBox="1"/>
          <p:nvPr/>
        </p:nvSpPr>
        <p:spPr>
          <a:xfrm>
            <a:off x="14749" y="1962311"/>
            <a:ext cx="6128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rayons (</a:t>
            </a:r>
            <a:r>
              <a:rPr lang="fr-FR" b="1" dirty="0" err="1" smtClean="0"/>
              <a:t>Opt</a:t>
            </a:r>
            <a:r>
              <a:rPr lang="fr-FR" b="1" dirty="0" smtClean="0"/>
              <a:t>. Géo.) sont </a:t>
            </a:r>
            <a:r>
              <a:rPr lang="fr-FR" b="1" dirty="0" smtClean="0">
                <a:sym typeface="Symbol" panose="05050102010706020507" pitchFamily="18" charset="2"/>
              </a:rPr>
              <a:t> à la surface d’onde </a:t>
            </a:r>
            <a:r>
              <a:rPr lang="fr-FR" b="1" dirty="0" smtClean="0">
                <a:sym typeface="Wingdings" panose="05000000000000000000" pitchFamily="2" charset="2"/>
              </a:rPr>
              <a:t>  //</a:t>
            </a:r>
            <a:endParaRPr lang="fr-FR" b="1" dirty="0" smtClean="0">
              <a:sym typeface="Symbol" panose="05050102010706020507" pitchFamily="18" charset="2"/>
            </a:endParaRPr>
          </a:p>
          <a:p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ZoneTexte 114"/>
              <p:cNvSpPr txBox="1"/>
              <p:nvPr/>
            </p:nvSpPr>
            <p:spPr>
              <a:xfrm>
                <a:off x="6103587" y="1899820"/>
                <a:ext cx="299147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fr-FR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fr-FR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𝒌</m:t>
                          </m:r>
                        </m:e>
                      </m:acc>
                    </m:oMath>
                  </m:oMathPara>
                </a14:m>
                <a:endPara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5" name="ZoneTexte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587" y="1899820"/>
                <a:ext cx="299147" cy="410497"/>
              </a:xfrm>
              <a:prstGeom prst="rect">
                <a:avLst/>
              </a:prstGeom>
              <a:blipFill>
                <a:blip r:embed="rId4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115"/>
          <p:cNvSpPr/>
          <p:nvPr/>
        </p:nvSpPr>
        <p:spPr>
          <a:xfrm>
            <a:off x="-22280" y="933941"/>
            <a:ext cx="74334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</a:p>
          <a:p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avec un angle d’incidence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Symbol" panose="05050102010706020507" pitchFamily="18" charset="2"/>
              </a:rPr>
              <a:t></a:t>
            </a:r>
            <a:endParaRPr lang="fr-FR" sz="2400" b="1" kern="0" dirty="0" smtClean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117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11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74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3430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0" y="920234"/>
            <a:ext cx="8335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Autre solution élémentaire de l’</a:t>
            </a:r>
            <a:r>
              <a:rPr lang="fr-FR" sz="2400" b="1" kern="0" dirty="0" err="1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éq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. De </a:t>
            </a:r>
            <a:r>
              <a:rPr lang="fr-FR" sz="2400" b="1" kern="0" dirty="0" err="1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Helmotz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: l’onde sphérique</a:t>
            </a: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58" name="Flèche à angle droit 57"/>
          <p:cNvSpPr/>
          <p:nvPr/>
        </p:nvSpPr>
        <p:spPr>
          <a:xfrm rot="5400000">
            <a:off x="1714500" y="4670343"/>
            <a:ext cx="546100" cy="5715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280415" y="5170908"/>
            <a:ext cx="8737228" cy="1169551"/>
            <a:chOff x="280415" y="5170908"/>
            <a:chExt cx="8737228" cy="1169551"/>
          </a:xfrm>
        </p:grpSpPr>
        <p:sp>
          <p:nvSpPr>
            <p:cNvPr id="54" name="ZoneTexte 53"/>
            <p:cNvSpPr txBox="1"/>
            <p:nvPr/>
          </p:nvSpPr>
          <p:spPr>
            <a:xfrm>
              <a:off x="280415" y="5170908"/>
              <a:ext cx="87372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ym typeface="Wingdings" panose="05000000000000000000" pitchFamily="2" charset="2"/>
                </a:rPr>
                <a:t></a:t>
              </a:r>
              <a:r>
                <a:rPr lang="fr-FR" sz="1400" dirty="0" smtClean="0"/>
                <a:t>Dimension de A</a:t>
              </a:r>
              <a:r>
                <a:rPr lang="fr-FR" sz="1400" baseline="-25000" dirty="0" smtClean="0"/>
                <a:t>0</a:t>
              </a:r>
              <a:r>
                <a:rPr lang="fr-FR" sz="1400" dirty="0" smtClean="0"/>
                <a:t> : Volt</a:t>
              </a:r>
            </a:p>
            <a:p>
              <a:r>
                <a:rPr lang="fr-FR" sz="1400" dirty="0" smtClean="0">
                  <a:sym typeface="Wingdings" panose="05000000000000000000" pitchFamily="2" charset="2"/>
                </a:rPr>
                <a:t></a:t>
              </a:r>
              <a:r>
                <a:rPr lang="fr-FR" sz="1400" dirty="0" smtClean="0"/>
                <a:t>Energie finie </a:t>
              </a:r>
            </a:p>
            <a:p>
              <a:r>
                <a:rPr lang="fr-FR" sz="1400" dirty="0" smtClean="0">
                  <a:sym typeface="Wingdings" panose="05000000000000000000" pitchFamily="2" charset="2"/>
                </a:rPr>
                <a:t>La puissance </a:t>
              </a:r>
              <a:r>
                <a:rPr lang="fr-FR" sz="1400" dirty="0">
                  <a:sym typeface="Wingdings" panose="05000000000000000000" pitchFamily="2" charset="2"/>
                </a:rPr>
                <a:t>électromagnétique traversant une surface S est donnée par le flux du vecteur de </a:t>
              </a:r>
              <a:r>
                <a:rPr lang="fr-FR" sz="1400" dirty="0" err="1">
                  <a:sym typeface="Wingdings" panose="05000000000000000000" pitchFamily="2" charset="2"/>
                </a:rPr>
                <a:t>Poynting</a:t>
              </a:r>
              <a:endParaRPr lang="fr-FR" sz="1400" dirty="0"/>
            </a:p>
            <a:p>
              <a:r>
                <a:rPr lang="fr-FR" sz="1400" dirty="0" smtClean="0">
                  <a:sym typeface="Wingdings" panose="05000000000000000000" pitchFamily="2" charset="2"/>
                </a:rPr>
                <a:t>	</a:t>
              </a:r>
            </a:p>
            <a:p>
              <a:r>
                <a:rPr lang="fr-FR" sz="1400" dirty="0" smtClean="0">
                  <a:sym typeface="Wingdings" panose="05000000000000000000" pitchFamily="2" charset="2"/>
                </a:rPr>
                <a:t>Si r0, la surface d’intégration tend vers 0 et l’énergie reste finie!</a:t>
              </a:r>
            </a:p>
          </p:txBody>
        </p:sp>
        <p:pic>
          <p:nvPicPr>
            <p:cNvPr id="343072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245" y="5850380"/>
              <a:ext cx="2226907" cy="36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64668" y="4719591"/>
                <a:ext cx="3754938" cy="60907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668" y="4719591"/>
                <a:ext cx="3754938" cy="609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7610699" y="4762775"/>
                <a:ext cx="1227900" cy="52270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 smtClean="0"/>
                  <a:t>I</a:t>
                </a:r>
                <a14:m>
                  <m:oMath xmlns:m="http://schemas.openxmlformats.org/officeDocument/2006/math">
                    <m:r>
                      <a:rPr lang="fr-FR" i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699" y="4762775"/>
                <a:ext cx="1227900" cy="522707"/>
              </a:xfrm>
              <a:prstGeom prst="rect">
                <a:avLst/>
              </a:prstGeom>
              <a:blipFill>
                <a:blip r:embed="rId4"/>
                <a:stretch>
                  <a:fillRect l="-3960" b="-58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 droite 4"/>
          <p:cNvSpPr/>
          <p:nvPr/>
        </p:nvSpPr>
        <p:spPr>
          <a:xfrm>
            <a:off x="6707714" y="4857504"/>
            <a:ext cx="653267" cy="3717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flipV="1">
            <a:off x="2226805" y="2783154"/>
            <a:ext cx="1431218" cy="21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143630" y="1708487"/>
            <a:ext cx="2160000" cy="2160000"/>
            <a:chOff x="1181961" y="2252901"/>
            <a:chExt cx="1440000" cy="1440000"/>
          </a:xfrm>
        </p:grpSpPr>
        <p:sp>
          <p:nvSpPr>
            <p:cNvPr id="64" name="Oval 4"/>
            <p:cNvSpPr>
              <a:spLocks noChangeArrowheads="1"/>
            </p:cNvSpPr>
            <p:nvPr/>
          </p:nvSpPr>
          <p:spPr bwMode="auto">
            <a:xfrm>
              <a:off x="1757834" y="2828774"/>
              <a:ext cx="288254" cy="28825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6" name="Oval 17"/>
            <p:cNvSpPr>
              <a:spLocks noChangeArrowheads="1"/>
            </p:cNvSpPr>
            <p:nvPr/>
          </p:nvSpPr>
          <p:spPr bwMode="auto">
            <a:xfrm>
              <a:off x="1614342" y="2685282"/>
              <a:ext cx="575239" cy="5752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7" name="Oval 18"/>
            <p:cNvSpPr>
              <a:spLocks noChangeArrowheads="1"/>
            </p:cNvSpPr>
            <p:nvPr/>
          </p:nvSpPr>
          <p:spPr bwMode="auto">
            <a:xfrm>
              <a:off x="1470215" y="2541155"/>
              <a:ext cx="863492" cy="86349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8" name="Oval 19"/>
            <p:cNvSpPr>
              <a:spLocks noChangeArrowheads="1"/>
            </p:cNvSpPr>
            <p:nvPr/>
          </p:nvSpPr>
          <p:spPr bwMode="auto">
            <a:xfrm>
              <a:off x="1326088" y="2397028"/>
              <a:ext cx="1151747" cy="115174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9" name="Oval 20"/>
            <p:cNvSpPr>
              <a:spLocks noChangeArrowheads="1"/>
            </p:cNvSpPr>
            <p:nvPr/>
          </p:nvSpPr>
          <p:spPr bwMode="auto">
            <a:xfrm>
              <a:off x="1181961" y="2252901"/>
              <a:ext cx="1440000" cy="1440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7" name="Oval 31"/>
            <p:cNvSpPr>
              <a:spLocks noChangeArrowheads="1"/>
            </p:cNvSpPr>
            <p:nvPr/>
          </p:nvSpPr>
          <p:spPr bwMode="auto">
            <a:xfrm>
              <a:off x="1866405" y="2937346"/>
              <a:ext cx="71112" cy="7111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</p:grpSp>
      <p:sp>
        <p:nvSpPr>
          <p:cNvPr id="82" name="Text Box 37"/>
          <p:cNvSpPr txBox="1">
            <a:spLocks noChangeArrowheads="1"/>
          </p:cNvSpPr>
          <p:nvPr/>
        </p:nvSpPr>
        <p:spPr bwMode="auto">
          <a:xfrm>
            <a:off x="155237" y="3297950"/>
            <a:ext cx="10278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Point Source</a:t>
            </a:r>
          </a:p>
        </p:txBody>
      </p:sp>
      <p:sp>
        <p:nvSpPr>
          <p:cNvPr id="83" name="Line 38"/>
          <p:cNvSpPr>
            <a:spLocks noChangeShapeType="1"/>
          </p:cNvSpPr>
          <p:nvPr/>
        </p:nvSpPr>
        <p:spPr bwMode="auto">
          <a:xfrm flipV="1">
            <a:off x="1028700" y="2817806"/>
            <a:ext cx="1144769" cy="3993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78203" y="2817808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z</a:t>
            </a:r>
            <a:endParaRPr lang="fr-FR" i="1" dirty="0"/>
          </a:p>
        </p:txBody>
      </p:sp>
      <p:sp>
        <p:nvSpPr>
          <p:cNvPr id="88" name="ZoneTexte 87"/>
          <p:cNvSpPr txBox="1"/>
          <p:nvPr/>
        </p:nvSpPr>
        <p:spPr>
          <a:xfrm>
            <a:off x="2226805" y="1282645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x</a:t>
            </a:r>
          </a:p>
        </p:txBody>
      </p:sp>
      <p:sp>
        <p:nvSpPr>
          <p:cNvPr id="90" name="Line 10"/>
          <p:cNvSpPr>
            <a:spLocks noChangeShapeType="1"/>
          </p:cNvSpPr>
          <p:nvPr/>
        </p:nvSpPr>
        <p:spPr bwMode="auto">
          <a:xfrm flipH="1" flipV="1">
            <a:off x="2226805" y="1424763"/>
            <a:ext cx="9520" cy="13557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cxnSp>
        <p:nvCxnSpPr>
          <p:cNvPr id="91" name="Connecteur droit avec flèche 90"/>
          <p:cNvCxnSpPr/>
          <p:nvPr/>
        </p:nvCxnSpPr>
        <p:spPr>
          <a:xfrm>
            <a:off x="2658236" y="2737693"/>
            <a:ext cx="21618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548700" y="2314447"/>
            <a:ext cx="31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ym typeface="Symbol" panose="05050102010706020507" pitchFamily="18" charset="2"/>
              </a:rPr>
              <a:t></a:t>
            </a:r>
            <a:endParaRPr lang="fr-FR" sz="2400" b="1" i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997284" y="1695303"/>
            <a:ext cx="1719364" cy="1919046"/>
            <a:chOff x="6325574" y="1677111"/>
            <a:chExt cx="1719364" cy="1919046"/>
          </a:xfrm>
        </p:grpSpPr>
        <p:grpSp>
          <p:nvGrpSpPr>
            <p:cNvPr id="12" name="Groupe 11"/>
            <p:cNvGrpSpPr/>
            <p:nvPr/>
          </p:nvGrpSpPr>
          <p:grpSpPr>
            <a:xfrm>
              <a:off x="6325574" y="1909074"/>
              <a:ext cx="1719364" cy="1687083"/>
              <a:chOff x="2849852" y="1909073"/>
              <a:chExt cx="1719364" cy="1687083"/>
            </a:xfrm>
          </p:grpSpPr>
          <p:sp>
            <p:nvSpPr>
              <p:cNvPr id="92" name="Line 10"/>
              <p:cNvSpPr>
                <a:spLocks noChangeShapeType="1"/>
              </p:cNvSpPr>
              <p:nvPr/>
            </p:nvSpPr>
            <p:spPr bwMode="auto">
              <a:xfrm flipV="1">
                <a:off x="3712068" y="2744029"/>
                <a:ext cx="857148" cy="35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4" name="Line 10"/>
              <p:cNvSpPr>
                <a:spLocks noChangeShapeType="1"/>
              </p:cNvSpPr>
              <p:nvPr/>
            </p:nvSpPr>
            <p:spPr bwMode="auto">
              <a:xfrm flipV="1">
                <a:off x="3710273" y="2228849"/>
                <a:ext cx="692787" cy="51733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5" name="Line 10"/>
              <p:cNvSpPr>
                <a:spLocks noChangeShapeType="1"/>
              </p:cNvSpPr>
              <p:nvPr/>
            </p:nvSpPr>
            <p:spPr bwMode="auto">
              <a:xfrm flipV="1">
                <a:off x="3710273" y="1922517"/>
                <a:ext cx="267712" cy="82325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6" name="Line 10"/>
              <p:cNvSpPr>
                <a:spLocks noChangeShapeType="1"/>
              </p:cNvSpPr>
              <p:nvPr/>
            </p:nvSpPr>
            <p:spPr bwMode="auto">
              <a:xfrm flipH="1" flipV="1">
                <a:off x="3481627" y="1909073"/>
                <a:ext cx="228646" cy="8349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7" name="Line 10"/>
              <p:cNvSpPr>
                <a:spLocks noChangeShapeType="1"/>
              </p:cNvSpPr>
              <p:nvPr/>
            </p:nvSpPr>
            <p:spPr bwMode="auto">
              <a:xfrm flipH="1" flipV="1">
                <a:off x="2974975" y="2302131"/>
                <a:ext cx="732058" cy="4481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 flipH="1">
                <a:off x="2849852" y="2746597"/>
                <a:ext cx="859682" cy="13770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99" name="Line 10"/>
              <p:cNvSpPr>
                <a:spLocks noChangeShapeType="1"/>
              </p:cNvSpPr>
              <p:nvPr/>
            </p:nvSpPr>
            <p:spPr bwMode="auto">
              <a:xfrm flipH="1">
                <a:off x="3103532" y="2749638"/>
                <a:ext cx="605869" cy="6094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100" name="Line 10"/>
              <p:cNvSpPr>
                <a:spLocks noChangeShapeType="1"/>
              </p:cNvSpPr>
              <p:nvPr/>
            </p:nvSpPr>
            <p:spPr bwMode="auto">
              <a:xfrm flipH="1">
                <a:off x="3596501" y="2748868"/>
                <a:ext cx="115898" cy="847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  <p:sp>
            <p:nvSpPr>
              <p:cNvPr id="101" name="Line 10"/>
              <p:cNvSpPr>
                <a:spLocks noChangeShapeType="1"/>
              </p:cNvSpPr>
              <p:nvPr/>
            </p:nvSpPr>
            <p:spPr bwMode="auto">
              <a:xfrm>
                <a:off x="3711037" y="2748771"/>
                <a:ext cx="631898" cy="58684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7679981" y="1677111"/>
              <a:ext cx="364957" cy="369332"/>
              <a:chOff x="1669595" y="2790662"/>
              <a:chExt cx="364957" cy="369332"/>
            </a:xfrm>
          </p:grpSpPr>
          <p:sp>
            <p:nvSpPr>
              <p:cNvPr id="102" name="Text Box 53"/>
              <p:cNvSpPr txBox="1">
                <a:spLocks noChangeArrowheads="1"/>
              </p:cNvSpPr>
              <p:nvPr/>
            </p:nvSpPr>
            <p:spPr bwMode="auto">
              <a:xfrm>
                <a:off x="1669596" y="2790662"/>
                <a:ext cx="3649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k</a:t>
                </a:r>
              </a:p>
            </p:txBody>
          </p:sp>
          <p:sp>
            <p:nvSpPr>
              <p:cNvPr id="103" name="Line 54"/>
              <p:cNvSpPr>
                <a:spLocks noChangeShapeType="1"/>
              </p:cNvSpPr>
              <p:nvPr/>
            </p:nvSpPr>
            <p:spPr bwMode="auto">
              <a:xfrm>
                <a:off x="1669595" y="2859021"/>
                <a:ext cx="2625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endParaRPr>
              </a:p>
            </p:txBody>
          </p:sp>
        </p:grpSp>
      </p:grpSp>
      <p:sp>
        <p:nvSpPr>
          <p:cNvPr id="16" name="Double flèche horizontale 15"/>
          <p:cNvSpPr/>
          <p:nvPr/>
        </p:nvSpPr>
        <p:spPr>
          <a:xfrm>
            <a:off x="3971925" y="2338051"/>
            <a:ext cx="1220788" cy="83480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5853274" y="401373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Géométrique</a:t>
            </a:r>
            <a:endParaRPr 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1015607" y="4013737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Ondulatoire</a:t>
            </a:r>
            <a:endParaRPr lang="fr-FR" b="1" dirty="0"/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2014236" y="1720876"/>
            <a:ext cx="5326415" cy="2756547"/>
            <a:chOff x="952" y="654"/>
            <a:chExt cx="4795" cy="2595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406" y="1603"/>
              <a:ext cx="227" cy="22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 flipV="1">
              <a:off x="1521" y="1719"/>
              <a:ext cx="27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" name="Oval 17"/>
            <p:cNvSpPr>
              <a:spLocks noChangeArrowheads="1"/>
            </p:cNvSpPr>
            <p:nvPr/>
          </p:nvSpPr>
          <p:spPr bwMode="auto">
            <a:xfrm>
              <a:off x="1292" y="1491"/>
              <a:ext cx="453" cy="45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8" name="Oval 18"/>
            <p:cNvSpPr>
              <a:spLocks noChangeArrowheads="1"/>
            </p:cNvSpPr>
            <p:nvPr/>
          </p:nvSpPr>
          <p:spPr bwMode="auto">
            <a:xfrm>
              <a:off x="1180" y="1379"/>
              <a:ext cx="680" cy="68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" name="Oval 19"/>
            <p:cNvSpPr>
              <a:spLocks noChangeArrowheads="1"/>
            </p:cNvSpPr>
            <p:nvPr/>
          </p:nvSpPr>
          <p:spPr bwMode="auto">
            <a:xfrm>
              <a:off x="1066" y="1265"/>
              <a:ext cx="907" cy="9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" name="Oval 20"/>
            <p:cNvSpPr>
              <a:spLocks noChangeArrowheads="1"/>
            </p:cNvSpPr>
            <p:nvPr/>
          </p:nvSpPr>
          <p:spPr bwMode="auto">
            <a:xfrm>
              <a:off x="952" y="1151"/>
              <a:ext cx="1134" cy="113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2556" y="1263"/>
              <a:ext cx="96" cy="912"/>
            </a:xfrm>
            <a:custGeom>
              <a:avLst/>
              <a:gdLst>
                <a:gd name="T0" fmla="*/ 0 w 96"/>
                <a:gd name="T1" fmla="*/ 0 h 912"/>
                <a:gd name="T2" fmla="*/ 96 w 96"/>
                <a:gd name="T3" fmla="*/ 456 h 912"/>
                <a:gd name="T4" fmla="*/ 0 w 96"/>
                <a:gd name="T5" fmla="*/ 912 h 912"/>
                <a:gd name="T6" fmla="*/ 0 60000 65536"/>
                <a:gd name="T7" fmla="*/ 0 60000 65536"/>
                <a:gd name="T8" fmla="*/ 0 60000 65536"/>
                <a:gd name="T9" fmla="*/ 0 w 96"/>
                <a:gd name="T10" fmla="*/ 0 h 912"/>
                <a:gd name="T11" fmla="*/ 96 w 96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12">
                  <a:moveTo>
                    <a:pt x="0" y="0"/>
                  </a:moveTo>
                  <a:cubicBezTo>
                    <a:pt x="48" y="152"/>
                    <a:pt x="96" y="304"/>
                    <a:pt x="96" y="456"/>
                  </a:cubicBezTo>
                  <a:cubicBezTo>
                    <a:pt x="96" y="608"/>
                    <a:pt x="48" y="760"/>
                    <a:pt x="0" y="91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3600" y="804"/>
              <a:ext cx="192" cy="1824"/>
            </a:xfrm>
            <a:custGeom>
              <a:avLst/>
              <a:gdLst>
                <a:gd name="T0" fmla="*/ 0 w 192"/>
                <a:gd name="T1" fmla="*/ 0 h 1824"/>
                <a:gd name="T2" fmla="*/ 192 w 192"/>
                <a:gd name="T3" fmla="*/ 912 h 1824"/>
                <a:gd name="T4" fmla="*/ 0 w 192"/>
                <a:gd name="T5" fmla="*/ 1824 h 1824"/>
                <a:gd name="T6" fmla="*/ 0 60000 65536"/>
                <a:gd name="T7" fmla="*/ 0 60000 65536"/>
                <a:gd name="T8" fmla="*/ 0 60000 65536"/>
                <a:gd name="T9" fmla="*/ 0 w 192"/>
                <a:gd name="T10" fmla="*/ 0 h 1824"/>
                <a:gd name="T11" fmla="*/ 192 w 192"/>
                <a:gd name="T12" fmla="*/ 1824 h 18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824">
                  <a:moveTo>
                    <a:pt x="0" y="0"/>
                  </a:moveTo>
                  <a:cubicBezTo>
                    <a:pt x="96" y="304"/>
                    <a:pt x="192" y="608"/>
                    <a:pt x="192" y="912"/>
                  </a:cubicBezTo>
                  <a:cubicBezTo>
                    <a:pt x="192" y="1216"/>
                    <a:pt x="96" y="1520"/>
                    <a:pt x="0" y="182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>
              <a:off x="5076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>
              <a:off x="5212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5348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5484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3072" y="1032"/>
              <a:ext cx="151" cy="1368"/>
            </a:xfrm>
            <a:custGeom>
              <a:avLst/>
              <a:gdLst>
                <a:gd name="T0" fmla="*/ 0 w 151"/>
                <a:gd name="T1" fmla="*/ 0 h 1368"/>
                <a:gd name="T2" fmla="*/ 150 w 151"/>
                <a:gd name="T3" fmla="*/ 684 h 1368"/>
                <a:gd name="T4" fmla="*/ 6 w 151"/>
                <a:gd name="T5" fmla="*/ 1368 h 1368"/>
                <a:gd name="T6" fmla="*/ 0 60000 65536"/>
                <a:gd name="T7" fmla="*/ 0 60000 65536"/>
                <a:gd name="T8" fmla="*/ 0 60000 65536"/>
                <a:gd name="T9" fmla="*/ 0 w 151"/>
                <a:gd name="T10" fmla="*/ 0 h 1368"/>
                <a:gd name="T11" fmla="*/ 151 w 151"/>
                <a:gd name="T12" fmla="*/ 1368 h 1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" h="1368">
                  <a:moveTo>
                    <a:pt x="0" y="0"/>
                  </a:moveTo>
                  <a:cubicBezTo>
                    <a:pt x="74" y="228"/>
                    <a:pt x="149" y="456"/>
                    <a:pt x="150" y="684"/>
                  </a:cubicBezTo>
                  <a:cubicBezTo>
                    <a:pt x="151" y="912"/>
                    <a:pt x="78" y="1140"/>
                    <a:pt x="6" y="136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8" name="Oval 31"/>
            <p:cNvSpPr>
              <a:spLocks noChangeArrowheads="1"/>
            </p:cNvSpPr>
            <p:nvPr/>
          </p:nvSpPr>
          <p:spPr bwMode="auto">
            <a:xfrm>
              <a:off x="1488" y="1686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 flipV="1">
              <a:off x="4309" y="1717"/>
              <a:ext cx="13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 flipH="1">
              <a:off x="4242" y="1632"/>
              <a:ext cx="36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 flipH="1">
              <a:off x="4288" y="1636"/>
              <a:ext cx="36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22" name="Text Box 36"/>
            <p:cNvSpPr txBox="1">
              <a:spLocks noChangeArrowheads="1"/>
            </p:cNvSpPr>
            <p:nvPr/>
          </p:nvSpPr>
          <p:spPr bwMode="auto">
            <a:xfrm>
              <a:off x="5564" y="1703"/>
              <a:ext cx="1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L</a:t>
              </a:r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1598" y="2407"/>
              <a:ext cx="41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Source</a:t>
              </a:r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 flipH="1" flipV="1">
              <a:off x="1536" y="1770"/>
              <a:ext cx="222" cy="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25" name="AutoShape 39"/>
            <p:cNvSpPr>
              <a:spLocks/>
            </p:cNvSpPr>
            <p:nvPr/>
          </p:nvSpPr>
          <p:spPr bwMode="auto">
            <a:xfrm rot="-5400000">
              <a:off x="2562" y="1764"/>
              <a:ext cx="128" cy="2358"/>
            </a:xfrm>
            <a:prstGeom prst="leftBrace">
              <a:avLst>
                <a:gd name="adj1" fmla="val 15351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26" name="AutoShape 40"/>
            <p:cNvSpPr>
              <a:spLocks/>
            </p:cNvSpPr>
            <p:nvPr/>
          </p:nvSpPr>
          <p:spPr bwMode="auto">
            <a:xfrm rot="-5400000">
              <a:off x="5200" y="2578"/>
              <a:ext cx="122" cy="744"/>
            </a:xfrm>
            <a:prstGeom prst="leftBrace">
              <a:avLst>
                <a:gd name="adj1" fmla="val 50820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2108" y="3055"/>
              <a:ext cx="86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Ondes sphériques</a:t>
              </a:r>
            </a:p>
          </p:txBody>
        </p:sp>
        <p:sp>
          <p:nvSpPr>
            <p:cNvPr id="28" name="Text Box 42"/>
            <p:cNvSpPr txBox="1">
              <a:spLocks noChangeArrowheads="1"/>
            </p:cNvSpPr>
            <p:nvPr/>
          </p:nvSpPr>
          <p:spPr bwMode="auto">
            <a:xfrm>
              <a:off x="4860" y="3053"/>
              <a:ext cx="68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Ondes planes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0" y="920234"/>
            <a:ext cx="8335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Autre solution élémentaire de l’</a:t>
            </a:r>
            <a:r>
              <a:rPr lang="fr-FR" sz="2400" b="1" kern="0" dirty="0" err="1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éq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. De </a:t>
            </a:r>
            <a:r>
              <a:rPr lang="fr-FR" sz="2400" b="1" kern="0" dirty="0" err="1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Helmotz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: l’onde sphérique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0772" y="1486014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 on laisse une onde sphérique se propager à l’infini :</a:t>
            </a:r>
            <a:endParaRPr lang="fr-FR" b="1" dirty="0"/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-67234" y="4449706"/>
            <a:ext cx="8602121" cy="1814093"/>
            <a:chOff x="-67234" y="4449706"/>
            <a:chExt cx="8602121" cy="1814093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3155" y="4871448"/>
              <a:ext cx="1267570" cy="95067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670" y="4837209"/>
              <a:ext cx="1019154" cy="1019154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0" y="4449706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Comment obtenir une onde plane:</a:t>
              </a:r>
              <a:endParaRPr lang="fr-FR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-67234" y="5889813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Plane mais peu intense</a:t>
              </a:r>
              <a:endParaRPr lang="fr-FR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774893" y="5887924"/>
              <a:ext cx="274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Intense mais quasi-plane</a:t>
              </a:r>
              <a:endParaRPr lang="fr-FR" dirty="0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6130922" y="4888645"/>
              <a:ext cx="2014470" cy="916282"/>
              <a:chOff x="4734114" y="1491804"/>
              <a:chExt cx="3976082" cy="1381802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5501691" y="1491804"/>
                <a:ext cx="3208505" cy="1381802"/>
                <a:chOff x="5092116" y="1307762"/>
                <a:chExt cx="3208505" cy="1381802"/>
              </a:xfrm>
            </p:grpSpPr>
            <p:grpSp>
              <p:nvGrpSpPr>
                <p:cNvPr id="42" name="Groupe 41"/>
                <p:cNvGrpSpPr/>
                <p:nvPr/>
              </p:nvGrpSpPr>
              <p:grpSpPr>
                <a:xfrm>
                  <a:off x="5092116" y="1536601"/>
                  <a:ext cx="1779985" cy="902898"/>
                  <a:chOff x="2066125" y="2544793"/>
                  <a:chExt cx="409656" cy="902898"/>
                </a:xfrm>
              </p:grpSpPr>
              <p:cxnSp>
                <p:nvCxnSpPr>
                  <p:cNvPr id="49" name="Connecteur droit avec flèche 48"/>
                  <p:cNvCxnSpPr/>
                  <p:nvPr/>
                </p:nvCxnSpPr>
                <p:spPr>
                  <a:xfrm flipV="1">
                    <a:off x="2066125" y="2544793"/>
                    <a:ext cx="409656" cy="451449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cteur droit avec flèche 49"/>
                  <p:cNvCxnSpPr/>
                  <p:nvPr/>
                </p:nvCxnSpPr>
                <p:spPr>
                  <a:xfrm flipV="1">
                    <a:off x="2067464" y="2770517"/>
                    <a:ext cx="408317" cy="22572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cteur droit avec flèche 50"/>
                  <p:cNvCxnSpPr/>
                  <p:nvPr/>
                </p:nvCxnSpPr>
                <p:spPr>
                  <a:xfrm>
                    <a:off x="2067464" y="2996242"/>
                    <a:ext cx="408317" cy="0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cteur droit avec flèche 51"/>
                  <p:cNvCxnSpPr/>
                  <p:nvPr/>
                </p:nvCxnSpPr>
                <p:spPr>
                  <a:xfrm>
                    <a:off x="2066125" y="2996242"/>
                    <a:ext cx="409656" cy="22572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cteur droit avec flèche 52"/>
                  <p:cNvCxnSpPr/>
                  <p:nvPr/>
                </p:nvCxnSpPr>
                <p:spPr>
                  <a:xfrm>
                    <a:off x="2067464" y="2996242"/>
                    <a:ext cx="408317" cy="451449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Connecteur droit 42"/>
                <p:cNvCxnSpPr/>
                <p:nvPr/>
              </p:nvCxnSpPr>
              <p:spPr>
                <a:xfrm>
                  <a:off x="6884860" y="1536601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/>
                <p:cNvCxnSpPr/>
                <p:nvPr/>
              </p:nvCxnSpPr>
              <p:spPr>
                <a:xfrm>
                  <a:off x="6884859" y="1762325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/>
                <p:nvPr/>
              </p:nvCxnSpPr>
              <p:spPr>
                <a:xfrm>
                  <a:off x="6884860" y="1988050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>
                  <a:off x="6884860" y="2213774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/>
                <p:nvPr/>
              </p:nvCxnSpPr>
              <p:spPr>
                <a:xfrm>
                  <a:off x="6884860" y="2442458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avec flèche 47"/>
                <p:cNvCxnSpPr/>
                <p:nvPr/>
              </p:nvCxnSpPr>
              <p:spPr>
                <a:xfrm>
                  <a:off x="6884860" y="1307762"/>
                  <a:ext cx="0" cy="13818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ZoneTexte 53"/>
              <p:cNvSpPr txBox="1"/>
              <p:nvPr/>
            </p:nvSpPr>
            <p:spPr>
              <a:xfrm>
                <a:off x="4734114" y="1818263"/>
                <a:ext cx="57098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 smtClean="0"/>
                  <a:t>Point</a:t>
                </a:r>
              </a:p>
              <a:p>
                <a:r>
                  <a:rPr lang="fr-FR" sz="1100" b="1" dirty="0" smtClean="0"/>
                  <a:t>source</a:t>
                </a:r>
              </a:p>
            </p:txBody>
          </p:sp>
        </p:grpSp>
        <p:sp>
          <p:nvSpPr>
            <p:cNvPr id="56" name="ZoneTexte 55"/>
            <p:cNvSpPr txBox="1"/>
            <p:nvPr/>
          </p:nvSpPr>
          <p:spPr>
            <a:xfrm>
              <a:off x="6234257" y="5894467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Plane mais tronquée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1405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920234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La lentille vue en optique ondulatoire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792205" y="1331572"/>
            <a:ext cx="746881" cy="1603399"/>
            <a:chOff x="7440972" y="4223527"/>
            <a:chExt cx="746881" cy="2398558"/>
          </a:xfrm>
        </p:grpSpPr>
        <p:grpSp>
          <p:nvGrpSpPr>
            <p:cNvPr id="43" name="Groupe 42"/>
            <p:cNvGrpSpPr/>
            <p:nvPr/>
          </p:nvGrpSpPr>
          <p:grpSpPr>
            <a:xfrm>
              <a:off x="7491083" y="4371164"/>
              <a:ext cx="648995" cy="2203011"/>
              <a:chOff x="2323139" y="1330826"/>
              <a:chExt cx="162216" cy="1517650"/>
            </a:xfrm>
          </p:grpSpPr>
          <p:sp>
            <p:nvSpPr>
              <p:cNvPr id="52" name="Arc 51"/>
              <p:cNvSpPr/>
              <p:nvPr/>
            </p:nvSpPr>
            <p:spPr>
              <a:xfrm>
                <a:off x="2323139" y="1330826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Arc 52"/>
              <p:cNvSpPr/>
              <p:nvPr/>
            </p:nvSpPr>
            <p:spPr>
              <a:xfrm flipH="1">
                <a:off x="2328748" y="1330826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4" name="Connecteur droit 43"/>
            <p:cNvCxnSpPr/>
            <p:nvPr/>
          </p:nvCxnSpPr>
          <p:spPr>
            <a:xfrm>
              <a:off x="7502789" y="4337026"/>
              <a:ext cx="2498" cy="22783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Dot"/>
              <a:miter lim="800000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>
            <a:xfrm>
              <a:off x="8132469" y="4343730"/>
              <a:ext cx="2498" cy="22783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Dot"/>
              <a:miter lim="800000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>
            <a:xfrm>
              <a:off x="7505287" y="4505623"/>
              <a:ext cx="182563" cy="69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7" name="Connecteur droit 46"/>
            <p:cNvCxnSpPr/>
            <p:nvPr/>
          </p:nvCxnSpPr>
          <p:spPr>
            <a:xfrm>
              <a:off x="7668637" y="4505623"/>
              <a:ext cx="285546" cy="69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8" name="Connecteur droit 47"/>
            <p:cNvCxnSpPr/>
            <p:nvPr/>
          </p:nvCxnSpPr>
          <p:spPr>
            <a:xfrm>
              <a:off x="7959377" y="4504930"/>
              <a:ext cx="182563" cy="69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49" name="ZoneTexte 48"/>
            <p:cNvSpPr txBox="1"/>
            <p:nvPr/>
          </p:nvSpPr>
          <p:spPr>
            <a:xfrm>
              <a:off x="7440972" y="4223527"/>
              <a:ext cx="3337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air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854107" y="4223527"/>
              <a:ext cx="3337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air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7594205" y="4547378"/>
              <a:ext cx="4651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verre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4177047" y="1915188"/>
                <a:ext cx="4824078" cy="283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𝑜𝑝𝑡𝑖𝑞𝑢𝑒</m:t>
                          </m:r>
                        </m:sub>
                      </m:sSub>
                      <m:d>
                        <m:dPr>
                          <m:ctrlP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𝑥</m:t>
                          </m:r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,</m:t>
                          </m:r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=2</m:t>
                      </m:r>
                      <m:sSub>
                        <m:sSubPr>
                          <m:ctrlP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𝑎𝑖𝑟</m:t>
                          </m:r>
                        </m:sub>
                      </m:sSub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(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,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𝑦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)+</m:t>
                      </m:r>
                      <m:sSub>
                        <m:sSubPr>
                          <m:ctrlP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𝑛𝑙</m:t>
                          </m:r>
                        </m:e>
                        <m:sub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𝑣𝑒𝑟𝑟𝑒</m:t>
                          </m:r>
                        </m:sub>
                      </m:sSub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(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,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𝑦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047" y="1915188"/>
                <a:ext cx="4824078" cy="283284"/>
              </a:xfrm>
              <a:prstGeom prst="rect">
                <a:avLst/>
              </a:prstGeom>
              <a:blipFill>
                <a:blip r:embed="rId2"/>
                <a:stretch>
                  <a:fillRect b="-63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ccolade fermante 39"/>
          <p:cNvSpPr/>
          <p:nvPr/>
        </p:nvSpPr>
        <p:spPr>
          <a:xfrm rot="16200000">
            <a:off x="2112284" y="976051"/>
            <a:ext cx="152360" cy="682013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2" name="Groupe 131"/>
          <p:cNvGrpSpPr/>
          <p:nvPr/>
        </p:nvGrpSpPr>
        <p:grpSpPr>
          <a:xfrm>
            <a:off x="216377" y="1243082"/>
            <a:ext cx="4007679" cy="2153165"/>
            <a:chOff x="216377" y="1243082"/>
            <a:chExt cx="4007679" cy="2153165"/>
          </a:xfrm>
        </p:grpSpPr>
        <p:sp>
          <p:nvSpPr>
            <p:cNvPr id="38" name="Arc plein 37"/>
            <p:cNvSpPr/>
            <p:nvPr/>
          </p:nvSpPr>
          <p:spPr>
            <a:xfrm rot="5400000">
              <a:off x="401932" y="1723952"/>
              <a:ext cx="1793780" cy="832039"/>
            </a:xfrm>
            <a:prstGeom prst="blockArc">
              <a:avLst>
                <a:gd name="adj1" fmla="val 11654019"/>
                <a:gd name="adj2" fmla="val 20860127"/>
                <a:gd name="adj3" fmla="val 8205"/>
              </a:avLst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>
              <a:off x="2785068" y="1430265"/>
              <a:ext cx="0" cy="1472679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41" name="Flèche courbée vers le haut 40"/>
            <p:cNvSpPr/>
            <p:nvPr/>
          </p:nvSpPr>
          <p:spPr>
            <a:xfrm>
              <a:off x="1553361" y="2947719"/>
              <a:ext cx="1231707" cy="176369"/>
            </a:xfrm>
            <a:prstGeom prst="curvedUp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831200" y="3149354"/>
              <a:ext cx="2685479" cy="246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Correction du front d’onde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16377" y="1365839"/>
              <a:ext cx="1382045" cy="43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Front d’onde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incident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842011" y="1377537"/>
              <a:ext cx="1382045" cy="43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Front d’onde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sortant</a:t>
              </a:r>
            </a:p>
          </p:txBody>
        </p:sp>
      </p:grpSp>
      <p:grpSp>
        <p:nvGrpSpPr>
          <p:cNvPr id="131" name="Groupe 130"/>
          <p:cNvGrpSpPr/>
          <p:nvPr/>
        </p:nvGrpSpPr>
        <p:grpSpPr>
          <a:xfrm>
            <a:off x="0" y="3448124"/>
            <a:ext cx="8672850" cy="2530553"/>
            <a:chOff x="0" y="3770852"/>
            <a:chExt cx="8672850" cy="2530553"/>
          </a:xfrm>
        </p:grpSpPr>
        <p:sp>
          <p:nvSpPr>
            <p:cNvPr id="92" name="Double flèche horizontale 91"/>
            <p:cNvSpPr/>
            <p:nvPr/>
          </p:nvSpPr>
          <p:spPr>
            <a:xfrm>
              <a:off x="3736361" y="4602962"/>
              <a:ext cx="1414732" cy="585158"/>
            </a:xfrm>
            <a:prstGeom prst="left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1169259" y="3770852"/>
              <a:ext cx="20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Ondulatoire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5900147" y="3770852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Géométrique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95" name="Groupe 94"/>
            <p:cNvGrpSpPr/>
            <p:nvPr/>
          </p:nvGrpSpPr>
          <p:grpSpPr>
            <a:xfrm>
              <a:off x="5464345" y="4204640"/>
              <a:ext cx="3208505" cy="1381802"/>
              <a:chOff x="5092116" y="1307762"/>
              <a:chExt cx="3208505" cy="1381802"/>
            </a:xfrm>
          </p:grpSpPr>
          <p:grpSp>
            <p:nvGrpSpPr>
              <p:cNvPr id="96" name="Groupe 95"/>
              <p:cNvGrpSpPr/>
              <p:nvPr/>
            </p:nvGrpSpPr>
            <p:grpSpPr>
              <a:xfrm>
                <a:off x="5092116" y="1536601"/>
                <a:ext cx="1779985" cy="902898"/>
                <a:chOff x="2066125" y="2544793"/>
                <a:chExt cx="409656" cy="902898"/>
              </a:xfrm>
            </p:grpSpPr>
            <p:cxnSp>
              <p:nvCxnSpPr>
                <p:cNvPr id="103" name="Connecteur droit avec flèche 102"/>
                <p:cNvCxnSpPr/>
                <p:nvPr/>
              </p:nvCxnSpPr>
              <p:spPr>
                <a:xfrm flipV="1">
                  <a:off x="2066125" y="2544793"/>
                  <a:ext cx="409656" cy="451449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Connecteur droit avec flèche 103"/>
                <p:cNvCxnSpPr/>
                <p:nvPr/>
              </p:nvCxnSpPr>
              <p:spPr>
                <a:xfrm flipV="1">
                  <a:off x="2067464" y="2770517"/>
                  <a:ext cx="408317" cy="225725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" name="Connecteur droit avec flèche 104"/>
                <p:cNvCxnSpPr/>
                <p:nvPr/>
              </p:nvCxnSpPr>
              <p:spPr>
                <a:xfrm>
                  <a:off x="2067464" y="2996242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" name="Connecteur droit avec flèche 105"/>
                <p:cNvCxnSpPr/>
                <p:nvPr/>
              </p:nvCxnSpPr>
              <p:spPr>
                <a:xfrm>
                  <a:off x="2066125" y="2996242"/>
                  <a:ext cx="409656" cy="225725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7" name="Connecteur droit avec flèche 106"/>
                <p:cNvCxnSpPr/>
                <p:nvPr/>
              </p:nvCxnSpPr>
              <p:spPr>
                <a:xfrm>
                  <a:off x="2067464" y="2996242"/>
                  <a:ext cx="408317" cy="451449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97" name="Connecteur droit 96"/>
              <p:cNvCxnSpPr/>
              <p:nvPr/>
            </p:nvCxnSpPr>
            <p:spPr>
              <a:xfrm>
                <a:off x="6884860" y="1536601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98" name="Connecteur droit 97"/>
              <p:cNvCxnSpPr/>
              <p:nvPr/>
            </p:nvCxnSpPr>
            <p:spPr>
              <a:xfrm>
                <a:off x="6884859" y="1762325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99" name="Connecteur droit 98"/>
              <p:cNvCxnSpPr/>
              <p:nvPr/>
            </p:nvCxnSpPr>
            <p:spPr>
              <a:xfrm>
                <a:off x="6884860" y="1988050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00" name="Connecteur droit 99"/>
              <p:cNvCxnSpPr/>
              <p:nvPr/>
            </p:nvCxnSpPr>
            <p:spPr>
              <a:xfrm>
                <a:off x="6884860" y="2213774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01" name="Connecteur droit 100"/>
              <p:cNvCxnSpPr/>
              <p:nvPr/>
            </p:nvCxnSpPr>
            <p:spPr>
              <a:xfrm>
                <a:off x="6884860" y="2442458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02" name="Connecteur droit avec flèche 101"/>
              <p:cNvCxnSpPr/>
              <p:nvPr/>
            </p:nvCxnSpPr>
            <p:spPr>
              <a:xfrm>
                <a:off x="6884860" y="1307762"/>
                <a:ext cx="0" cy="138180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med" len="med"/>
                <a:tailEnd type="arrow" w="med" len="med"/>
              </a:ln>
              <a:effectLst/>
            </p:spPr>
          </p:cxnSp>
        </p:grpSp>
        <p:sp>
          <p:nvSpPr>
            <p:cNvPr id="108" name="ZoneTexte 107"/>
            <p:cNvSpPr txBox="1"/>
            <p:nvPr/>
          </p:nvSpPr>
          <p:spPr>
            <a:xfrm>
              <a:off x="1193568" y="5697211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09" name="Groupe 108"/>
            <p:cNvGrpSpPr/>
            <p:nvPr/>
          </p:nvGrpSpPr>
          <p:grpSpPr>
            <a:xfrm>
              <a:off x="372229" y="4115255"/>
              <a:ext cx="3364132" cy="1560572"/>
              <a:chOff x="0" y="1330826"/>
              <a:chExt cx="3364132" cy="1560572"/>
            </a:xfrm>
          </p:grpSpPr>
          <p:grpSp>
            <p:nvGrpSpPr>
              <p:cNvPr id="110" name="Groupe 109"/>
              <p:cNvGrpSpPr/>
              <p:nvPr/>
            </p:nvGrpSpPr>
            <p:grpSpPr>
              <a:xfrm>
                <a:off x="88038" y="1330826"/>
                <a:ext cx="1891606" cy="1517650"/>
                <a:chOff x="614676" y="3787230"/>
                <a:chExt cx="1891606" cy="1517650"/>
              </a:xfrm>
            </p:grpSpPr>
            <p:pic>
              <p:nvPicPr>
                <p:cNvPr id="12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569" y="3787230"/>
                  <a:ext cx="1890713" cy="15176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6" name="Rectangle 125"/>
                <p:cNvSpPr/>
                <p:nvPr/>
              </p:nvSpPr>
              <p:spPr>
                <a:xfrm rot="20120646">
                  <a:off x="614676" y="4136208"/>
                  <a:ext cx="1849471" cy="60308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 rot="1427009" flipV="1">
                  <a:off x="625836" y="4917126"/>
                  <a:ext cx="1849471" cy="60308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1" name="Groupe 110"/>
              <p:cNvGrpSpPr/>
              <p:nvPr/>
            </p:nvGrpSpPr>
            <p:grpSpPr>
              <a:xfrm>
                <a:off x="1823630" y="1342347"/>
                <a:ext cx="162216" cy="1517650"/>
                <a:chOff x="2323139" y="1330826"/>
                <a:chExt cx="162216" cy="1517650"/>
              </a:xfrm>
            </p:grpSpPr>
            <p:sp>
              <p:nvSpPr>
                <p:cNvPr id="123" name="Arc 122"/>
                <p:cNvSpPr/>
                <p:nvPr/>
              </p:nvSpPr>
              <p:spPr>
                <a:xfrm>
                  <a:off x="2323139" y="1330826"/>
                  <a:ext cx="156607" cy="1517650"/>
                </a:xfrm>
                <a:prstGeom prst="arc">
                  <a:avLst>
                    <a:gd name="adj1" fmla="val 16200000"/>
                    <a:gd name="adj2" fmla="val 5421702"/>
                  </a:avLst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Arc 123"/>
                <p:cNvSpPr/>
                <p:nvPr/>
              </p:nvSpPr>
              <p:spPr>
                <a:xfrm flipH="1">
                  <a:off x="2328748" y="1330826"/>
                  <a:ext cx="156607" cy="1517650"/>
                </a:xfrm>
                <a:prstGeom prst="arc">
                  <a:avLst>
                    <a:gd name="adj1" fmla="val 16200000"/>
                    <a:gd name="adj2" fmla="val 5421702"/>
                  </a:avLst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oupe 111"/>
              <p:cNvGrpSpPr/>
              <p:nvPr/>
            </p:nvGrpSpPr>
            <p:grpSpPr>
              <a:xfrm>
                <a:off x="2105443" y="1342348"/>
                <a:ext cx="1066800" cy="1506128"/>
                <a:chOff x="871268" y="2432649"/>
                <a:chExt cx="1066800" cy="1147313"/>
              </a:xfrm>
            </p:grpSpPr>
            <p:cxnSp>
              <p:nvCxnSpPr>
                <p:cNvPr id="115" name="Connecteur droit 114"/>
                <p:cNvCxnSpPr/>
                <p:nvPr/>
              </p:nvCxnSpPr>
              <p:spPr>
                <a:xfrm>
                  <a:off x="8712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6" name="Connecteur droit 115"/>
                <p:cNvCxnSpPr/>
                <p:nvPr/>
              </p:nvCxnSpPr>
              <p:spPr>
                <a:xfrm>
                  <a:off x="10236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7" name="Connecteur droit 116"/>
                <p:cNvCxnSpPr/>
                <p:nvPr/>
              </p:nvCxnSpPr>
              <p:spPr>
                <a:xfrm>
                  <a:off x="11760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8" name="Connecteur droit 117"/>
                <p:cNvCxnSpPr/>
                <p:nvPr/>
              </p:nvCxnSpPr>
              <p:spPr>
                <a:xfrm>
                  <a:off x="13284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Connecteur droit 118"/>
                <p:cNvCxnSpPr/>
                <p:nvPr/>
              </p:nvCxnSpPr>
              <p:spPr>
                <a:xfrm>
                  <a:off x="14808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Connecteur droit 119"/>
                <p:cNvCxnSpPr/>
                <p:nvPr/>
              </p:nvCxnSpPr>
              <p:spPr>
                <a:xfrm>
                  <a:off x="16332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Connecteur droit 120"/>
                <p:cNvCxnSpPr/>
                <p:nvPr/>
              </p:nvCxnSpPr>
              <p:spPr>
                <a:xfrm>
                  <a:off x="17856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Connecteur droit 121"/>
                <p:cNvCxnSpPr/>
                <p:nvPr/>
              </p:nvCxnSpPr>
              <p:spPr>
                <a:xfrm>
                  <a:off x="19380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13" name="Connecteur droit avec flèche 112"/>
              <p:cNvCxnSpPr/>
              <p:nvPr/>
            </p:nvCxnSpPr>
            <p:spPr>
              <a:xfrm>
                <a:off x="88931" y="2891398"/>
                <a:ext cx="181861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14" name="Connecteur droit avec flèche 113"/>
              <p:cNvCxnSpPr/>
              <p:nvPr/>
            </p:nvCxnSpPr>
            <p:spPr>
              <a:xfrm>
                <a:off x="0" y="2111375"/>
                <a:ext cx="3364132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sp>
          <p:nvSpPr>
            <p:cNvPr id="128" name="ZoneTexte 127"/>
            <p:cNvSpPr txBox="1"/>
            <p:nvPr/>
          </p:nvSpPr>
          <p:spPr>
            <a:xfrm>
              <a:off x="0" y="4655183"/>
              <a:ext cx="5709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 smtClean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 smtClean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5094883" y="4652772"/>
              <a:ext cx="5709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 smtClean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 smtClean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727363" y="5932073"/>
              <a:ext cx="7092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Si point source au point focal objet : Onde sphérique </a:t>
              </a:r>
              <a:r>
                <a:rPr lang="fr-FR" dirty="0" smtClean="0">
                  <a:sym typeface="Wingdings" panose="05000000000000000000" pitchFamily="2" charset="2"/>
                </a:rPr>
                <a:t> Onde plane</a:t>
              </a:r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1285507" y="6074168"/>
                <a:ext cx="6508318" cy="651653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d>
                                <m:dPr>
                                  <m:ctrlPr>
                                    <a:rPr lang="fr-FR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fr-FR" b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b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sub>
                      </m:sSub>
                      <m:r>
                        <a:rPr lang="fr-FR" b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d>
                        <m:dPr>
                          <m:ctrlPr>
                            <a:rPr lang="fr-FR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507" y="6074168"/>
                <a:ext cx="6508318" cy="6516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1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e 140"/>
          <p:cNvGrpSpPr/>
          <p:nvPr/>
        </p:nvGrpSpPr>
        <p:grpSpPr>
          <a:xfrm>
            <a:off x="-1176120" y="1095320"/>
            <a:ext cx="3600054" cy="3600000"/>
            <a:chOff x="233073" y="1769949"/>
            <a:chExt cx="3600054" cy="3600000"/>
          </a:xfrm>
        </p:grpSpPr>
        <p:sp>
          <p:nvSpPr>
            <p:cNvPr id="142" name="Secteurs 141"/>
            <p:cNvSpPr/>
            <p:nvPr/>
          </p:nvSpPr>
          <p:spPr>
            <a:xfrm>
              <a:off x="233073" y="1769949"/>
              <a:ext cx="3600054" cy="3600000"/>
            </a:xfrm>
            <a:prstGeom prst="pie">
              <a:avLst>
                <a:gd name="adj1" fmla="val 20656465"/>
                <a:gd name="adj2" fmla="val 1950996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3" name="Secteurs 142"/>
            <p:cNvSpPr/>
            <p:nvPr/>
          </p:nvSpPr>
          <p:spPr>
            <a:xfrm>
              <a:off x="432900" y="1969749"/>
              <a:ext cx="3200400" cy="3200400"/>
            </a:xfrm>
            <a:prstGeom prst="pie">
              <a:avLst>
                <a:gd name="adj1" fmla="val 20654647"/>
                <a:gd name="adj2" fmla="val 1950689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4" name="Secteurs 143"/>
            <p:cNvSpPr/>
            <p:nvPr/>
          </p:nvSpPr>
          <p:spPr>
            <a:xfrm>
              <a:off x="632700" y="2169549"/>
              <a:ext cx="2800800" cy="2800800"/>
            </a:xfrm>
            <a:prstGeom prst="pie">
              <a:avLst>
                <a:gd name="adj1" fmla="val 20659024"/>
                <a:gd name="adj2" fmla="val 194708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5" name="Secteurs 144"/>
            <p:cNvSpPr/>
            <p:nvPr/>
          </p:nvSpPr>
          <p:spPr>
            <a:xfrm>
              <a:off x="832500" y="2369349"/>
              <a:ext cx="2401200" cy="2401200"/>
            </a:xfrm>
            <a:prstGeom prst="pie">
              <a:avLst>
                <a:gd name="adj1" fmla="val 20658581"/>
                <a:gd name="adj2" fmla="val 1948605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6" name="Secteurs 145"/>
            <p:cNvSpPr/>
            <p:nvPr/>
          </p:nvSpPr>
          <p:spPr>
            <a:xfrm>
              <a:off x="1032300" y="2569149"/>
              <a:ext cx="2001600" cy="2001600"/>
            </a:xfrm>
            <a:prstGeom prst="pie">
              <a:avLst>
                <a:gd name="adj1" fmla="val 20659764"/>
                <a:gd name="adj2" fmla="val 195563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7" name="Secteurs 146"/>
            <p:cNvSpPr/>
            <p:nvPr/>
          </p:nvSpPr>
          <p:spPr>
            <a:xfrm>
              <a:off x="1233900" y="2770749"/>
              <a:ext cx="1598400" cy="1598400"/>
            </a:xfrm>
            <a:prstGeom prst="pie">
              <a:avLst>
                <a:gd name="adj1" fmla="val 20664890"/>
                <a:gd name="adj2" fmla="val 194789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8" name="Secteurs 147"/>
            <p:cNvSpPr/>
            <p:nvPr/>
          </p:nvSpPr>
          <p:spPr>
            <a:xfrm>
              <a:off x="1633500" y="3170349"/>
              <a:ext cx="799200" cy="799200"/>
            </a:xfrm>
            <a:prstGeom prst="pie">
              <a:avLst>
                <a:gd name="adj1" fmla="val 20668133"/>
                <a:gd name="adj2" fmla="val 192217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9" name="Secteurs 148"/>
            <p:cNvSpPr/>
            <p:nvPr/>
          </p:nvSpPr>
          <p:spPr>
            <a:xfrm>
              <a:off x="1833300" y="3370149"/>
              <a:ext cx="399600" cy="399600"/>
            </a:xfrm>
            <a:prstGeom prst="pie">
              <a:avLst>
                <a:gd name="adj1" fmla="val 20645279"/>
                <a:gd name="adj2" fmla="val 198457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0" name="Ellipse 149"/>
            <p:cNvSpPr/>
            <p:nvPr/>
          </p:nvSpPr>
          <p:spPr>
            <a:xfrm>
              <a:off x="1984400" y="3551263"/>
              <a:ext cx="36000" cy="3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Secteurs 150"/>
            <p:cNvSpPr/>
            <p:nvPr/>
          </p:nvSpPr>
          <p:spPr>
            <a:xfrm>
              <a:off x="1433700" y="2970549"/>
              <a:ext cx="1198800" cy="1198800"/>
            </a:xfrm>
            <a:prstGeom prst="pie">
              <a:avLst>
                <a:gd name="adj1" fmla="val 20669983"/>
                <a:gd name="adj2" fmla="val 194015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52" name="Rectangle 151"/>
          <p:cNvSpPr/>
          <p:nvPr/>
        </p:nvSpPr>
        <p:spPr>
          <a:xfrm rot="1960297">
            <a:off x="494104" y="3376406"/>
            <a:ext cx="1819244" cy="483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/>
          <p:cNvSpPr/>
          <p:nvPr/>
        </p:nvSpPr>
        <p:spPr>
          <a:xfrm rot="20674717">
            <a:off x="606680" y="2646506"/>
            <a:ext cx="1595296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920234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La lentille vue en optique ondulatoire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4" name="Groupe 123"/>
          <p:cNvGrpSpPr/>
          <p:nvPr/>
        </p:nvGrpSpPr>
        <p:grpSpPr>
          <a:xfrm>
            <a:off x="70929" y="1647413"/>
            <a:ext cx="9110960" cy="2874634"/>
            <a:chOff x="70929" y="558206"/>
            <a:chExt cx="9110960" cy="2874634"/>
          </a:xfrm>
        </p:grpSpPr>
        <p:sp>
          <p:nvSpPr>
            <p:cNvPr id="67" name="Rectangle 66"/>
            <p:cNvSpPr/>
            <p:nvPr/>
          </p:nvSpPr>
          <p:spPr>
            <a:xfrm>
              <a:off x="2244925" y="1248374"/>
              <a:ext cx="217431" cy="16002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8" name="Connecteur droit 67"/>
            <p:cNvCxnSpPr/>
            <p:nvPr/>
          </p:nvCxnSpPr>
          <p:spPr>
            <a:xfrm flipV="1">
              <a:off x="2221175" y="1390816"/>
              <a:ext cx="206648" cy="114415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69" name="Connecteur droit 68"/>
            <p:cNvCxnSpPr/>
            <p:nvPr/>
          </p:nvCxnSpPr>
          <p:spPr>
            <a:xfrm flipV="1">
              <a:off x="2325295" y="1423281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0" name="Connecteur droit 69"/>
            <p:cNvCxnSpPr/>
            <p:nvPr/>
          </p:nvCxnSpPr>
          <p:spPr>
            <a:xfrm flipV="1">
              <a:off x="2490992" y="1448174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1" name="Connecteur droit 70"/>
            <p:cNvCxnSpPr/>
            <p:nvPr/>
          </p:nvCxnSpPr>
          <p:spPr>
            <a:xfrm flipV="1">
              <a:off x="2666596" y="1482005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2" name="Connecteur droit 71"/>
            <p:cNvCxnSpPr/>
            <p:nvPr/>
          </p:nvCxnSpPr>
          <p:spPr>
            <a:xfrm flipV="1">
              <a:off x="2849220" y="1516787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3" name="Connecteur droit 72"/>
            <p:cNvCxnSpPr/>
            <p:nvPr/>
          </p:nvCxnSpPr>
          <p:spPr>
            <a:xfrm flipV="1">
              <a:off x="3025429" y="1545150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4" name="Connecteur droit 73"/>
            <p:cNvCxnSpPr/>
            <p:nvPr/>
          </p:nvCxnSpPr>
          <p:spPr>
            <a:xfrm flipV="1">
              <a:off x="3195999" y="1574171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5" name="Connecteur droit 74"/>
            <p:cNvCxnSpPr/>
            <p:nvPr/>
          </p:nvCxnSpPr>
          <p:spPr>
            <a:xfrm flipV="1">
              <a:off x="3378797" y="1611758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 rot="1960297">
              <a:off x="508776" y="2288519"/>
              <a:ext cx="1819244" cy="4836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 rot="20674717">
              <a:off x="621352" y="1598960"/>
              <a:ext cx="1595296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8" name="Groupe 77"/>
            <p:cNvGrpSpPr/>
            <p:nvPr/>
          </p:nvGrpSpPr>
          <p:grpSpPr>
            <a:xfrm>
              <a:off x="2100313" y="1259674"/>
              <a:ext cx="250382" cy="1717450"/>
              <a:chOff x="2162120" y="4604863"/>
              <a:chExt cx="162216" cy="1517650"/>
            </a:xfrm>
          </p:grpSpPr>
          <p:sp>
            <p:nvSpPr>
              <p:cNvPr id="79" name="Arc 78"/>
              <p:cNvSpPr/>
              <p:nvPr/>
            </p:nvSpPr>
            <p:spPr>
              <a:xfrm flipH="1">
                <a:off x="2167729" y="4604863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Arc 79"/>
              <p:cNvSpPr/>
              <p:nvPr/>
            </p:nvSpPr>
            <p:spPr>
              <a:xfrm>
                <a:off x="2162120" y="4604863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1" name="Connecteur droit avec flèche 80"/>
            <p:cNvCxnSpPr/>
            <p:nvPr/>
          </p:nvCxnSpPr>
          <p:spPr>
            <a:xfrm>
              <a:off x="607879" y="1847088"/>
              <a:ext cx="3429113" cy="600086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  <a:tailEnd type="arrow"/>
            </a:ln>
            <a:effectLst/>
          </p:spPr>
        </p:cxnSp>
        <p:cxnSp>
          <p:nvCxnSpPr>
            <p:cNvPr id="82" name="Connecteur droit avec flèche 81"/>
            <p:cNvCxnSpPr/>
            <p:nvPr/>
          </p:nvCxnSpPr>
          <p:spPr>
            <a:xfrm flipH="1">
              <a:off x="589879" y="3048374"/>
              <a:ext cx="1639954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83" name="Connecteur droit avec flèche 82"/>
            <p:cNvCxnSpPr/>
            <p:nvPr/>
          </p:nvCxnSpPr>
          <p:spPr>
            <a:xfrm>
              <a:off x="238979" y="2118399"/>
              <a:ext cx="3645248" cy="250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84" name="ZoneTexte 83"/>
            <p:cNvSpPr txBox="1"/>
            <p:nvPr/>
          </p:nvSpPr>
          <p:spPr>
            <a:xfrm>
              <a:off x="3784638" y="2038639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z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 flipH="1" flipV="1">
              <a:off x="607879" y="921578"/>
              <a:ext cx="1850" cy="119947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86" name="ZoneTexte 85"/>
            <p:cNvSpPr txBox="1"/>
            <p:nvPr/>
          </p:nvSpPr>
          <p:spPr>
            <a:xfrm>
              <a:off x="625879" y="79333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551779" y="1501055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  <a:r>
                <a:rPr lang="fr-FR" i="1" baseline="-25000" dirty="0" smtClean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  <a:endParaRPr lang="fr-FR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2981232" y="207604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200" b="1" i="1" dirty="0" smtClean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</a:t>
              </a:r>
              <a:r>
                <a:rPr lang="fr-FR" sz="1200" b="1" i="1" baseline="-25000" dirty="0" smtClean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X</a:t>
              </a:r>
              <a:endParaRPr lang="fr-FR" sz="1200" b="1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Arc 88"/>
            <p:cNvSpPr/>
            <p:nvPr/>
          </p:nvSpPr>
          <p:spPr>
            <a:xfrm rot="660803">
              <a:off x="2960484" y="2113093"/>
              <a:ext cx="109062" cy="167763"/>
            </a:xfrm>
            <a:prstGeom prst="arc">
              <a:avLst>
                <a:gd name="adj1" fmla="val 17471931"/>
                <a:gd name="adj2" fmla="val 3911648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1336675" y="3063508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70929" y="1643508"/>
              <a:ext cx="532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 smtClean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 smtClean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  <a:endParaRPr lang="fr-FR" sz="1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Double flèche horizontale 91"/>
            <p:cNvSpPr/>
            <p:nvPr/>
          </p:nvSpPr>
          <p:spPr>
            <a:xfrm>
              <a:off x="4131354" y="1841650"/>
              <a:ext cx="1414732" cy="585158"/>
            </a:xfrm>
            <a:prstGeom prst="left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cxnSp>
          <p:nvCxnSpPr>
            <p:cNvPr id="93" name="Connecteur droit avec flèche 92"/>
            <p:cNvCxnSpPr/>
            <p:nvPr/>
          </p:nvCxnSpPr>
          <p:spPr>
            <a:xfrm>
              <a:off x="7660708" y="1443328"/>
              <a:ext cx="0" cy="138180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94" name="Connecteur droit avec flèche 93"/>
            <p:cNvCxnSpPr/>
            <p:nvPr/>
          </p:nvCxnSpPr>
          <p:spPr>
            <a:xfrm>
              <a:off x="5909101" y="2104220"/>
              <a:ext cx="309688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95" name="Connecteur droit avec flèche 94"/>
            <p:cNvCxnSpPr/>
            <p:nvPr/>
          </p:nvCxnSpPr>
          <p:spPr>
            <a:xfrm flipH="1">
              <a:off x="5980858" y="3048374"/>
              <a:ext cx="1639954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96" name="ZoneTexte 95"/>
            <p:cNvSpPr txBox="1"/>
            <p:nvPr/>
          </p:nvSpPr>
          <p:spPr>
            <a:xfrm>
              <a:off x="6727654" y="3063508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97" name="Connecteur droit 96"/>
            <p:cNvCxnSpPr/>
            <p:nvPr/>
          </p:nvCxnSpPr>
          <p:spPr>
            <a:xfrm flipV="1">
              <a:off x="5980858" y="1364175"/>
              <a:ext cx="0" cy="1431974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</a:ln>
            <a:effectLst/>
          </p:spPr>
        </p:cxnSp>
        <p:cxnSp>
          <p:nvCxnSpPr>
            <p:cNvPr id="98" name="Connecteur droit avec flèche 97"/>
            <p:cNvCxnSpPr/>
            <p:nvPr/>
          </p:nvCxnSpPr>
          <p:spPr>
            <a:xfrm>
              <a:off x="5980858" y="1833226"/>
              <a:ext cx="2905825" cy="46664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99" name="Connecteur droit avec flèche 98"/>
            <p:cNvCxnSpPr/>
            <p:nvPr/>
          </p:nvCxnSpPr>
          <p:spPr>
            <a:xfrm>
              <a:off x="7660708" y="2237366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0" name="Connecteur droit avec flèche 99"/>
            <p:cNvCxnSpPr/>
            <p:nvPr/>
          </p:nvCxnSpPr>
          <p:spPr>
            <a:xfrm>
              <a:off x="7664140" y="2374541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1" name="Connecteur droit avec flèche 100"/>
            <p:cNvCxnSpPr/>
            <p:nvPr/>
          </p:nvCxnSpPr>
          <p:spPr>
            <a:xfrm>
              <a:off x="7663434" y="2511716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2" name="Connecteur droit avec flèche 101"/>
            <p:cNvCxnSpPr/>
            <p:nvPr/>
          </p:nvCxnSpPr>
          <p:spPr>
            <a:xfrm>
              <a:off x="7662728" y="2648890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3" name="Connecteur droit 102"/>
            <p:cNvCxnSpPr/>
            <p:nvPr/>
          </p:nvCxnSpPr>
          <p:spPr>
            <a:xfrm flipH="1" flipV="1">
              <a:off x="5980858" y="1833226"/>
              <a:ext cx="1679850" cy="815664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04" name="Connecteur droit 103"/>
            <p:cNvCxnSpPr/>
            <p:nvPr/>
          </p:nvCxnSpPr>
          <p:spPr>
            <a:xfrm flipH="1" flipV="1">
              <a:off x="5980858" y="1833226"/>
              <a:ext cx="1679850" cy="67849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05" name="Connecteur droit 104"/>
            <p:cNvCxnSpPr/>
            <p:nvPr/>
          </p:nvCxnSpPr>
          <p:spPr>
            <a:xfrm flipH="1" flipV="1">
              <a:off x="5980858" y="1833226"/>
              <a:ext cx="1679850" cy="54131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06" name="Connecteur droit avec flèche 105"/>
            <p:cNvCxnSpPr/>
            <p:nvPr/>
          </p:nvCxnSpPr>
          <p:spPr>
            <a:xfrm>
              <a:off x="7664140" y="1553890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7" name="Connecteur droit avec flèche 106"/>
            <p:cNvCxnSpPr/>
            <p:nvPr/>
          </p:nvCxnSpPr>
          <p:spPr>
            <a:xfrm>
              <a:off x="7667572" y="1691065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8" name="Connecteur droit avec flèche 107"/>
            <p:cNvCxnSpPr/>
            <p:nvPr/>
          </p:nvCxnSpPr>
          <p:spPr>
            <a:xfrm>
              <a:off x="7666866" y="1828240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9" name="Connecteur droit avec flèche 108"/>
            <p:cNvCxnSpPr/>
            <p:nvPr/>
          </p:nvCxnSpPr>
          <p:spPr>
            <a:xfrm>
              <a:off x="7666160" y="1965414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10" name="Connecteur droit 109"/>
            <p:cNvCxnSpPr/>
            <p:nvPr/>
          </p:nvCxnSpPr>
          <p:spPr>
            <a:xfrm flipH="1" flipV="1">
              <a:off x="5980858" y="1833226"/>
              <a:ext cx="1679850" cy="40414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1" name="Connecteur droit 110"/>
            <p:cNvCxnSpPr/>
            <p:nvPr/>
          </p:nvCxnSpPr>
          <p:spPr>
            <a:xfrm flipH="1" flipV="1">
              <a:off x="5980858" y="1833226"/>
              <a:ext cx="1682576" cy="12966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2" name="Connecteur droit 111"/>
            <p:cNvCxnSpPr/>
            <p:nvPr/>
          </p:nvCxnSpPr>
          <p:spPr>
            <a:xfrm flipH="1">
              <a:off x="5980858" y="1828240"/>
              <a:ext cx="1682576" cy="84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3" name="Connecteur droit 112"/>
            <p:cNvCxnSpPr/>
            <p:nvPr/>
          </p:nvCxnSpPr>
          <p:spPr>
            <a:xfrm flipH="1">
              <a:off x="5980858" y="1685721"/>
              <a:ext cx="1686714" cy="14750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4" name="Connecteur droit 113"/>
            <p:cNvCxnSpPr/>
            <p:nvPr/>
          </p:nvCxnSpPr>
          <p:spPr>
            <a:xfrm flipH="1">
              <a:off x="5980858" y="1553890"/>
              <a:ext cx="1682576" cy="27435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115" name="ZoneTexte 114"/>
            <p:cNvSpPr txBox="1"/>
            <p:nvPr/>
          </p:nvSpPr>
          <p:spPr>
            <a:xfrm>
              <a:off x="5534704" y="1630357"/>
              <a:ext cx="532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 smtClean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 smtClean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  <a:endParaRPr lang="fr-FR" sz="1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8905851" y="2032147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z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1206605" y="558206"/>
              <a:ext cx="20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Ondulatoire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5937493" y="558206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Géométrique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8395745" y="204710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200" b="1" i="1" dirty="0" smtClean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</a:t>
              </a:r>
              <a:r>
                <a:rPr lang="fr-FR" sz="1200" b="1" i="1" baseline="-25000" dirty="0" smtClean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X</a:t>
              </a:r>
              <a:endParaRPr lang="fr-FR" sz="1200" b="1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Arc 119"/>
            <p:cNvSpPr/>
            <p:nvPr/>
          </p:nvSpPr>
          <p:spPr>
            <a:xfrm rot="660803">
              <a:off x="8374997" y="2084152"/>
              <a:ext cx="109062" cy="167763"/>
            </a:xfrm>
            <a:prstGeom prst="arc">
              <a:avLst>
                <a:gd name="adj1" fmla="val 17471931"/>
                <a:gd name="adj2" fmla="val 3911648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5987586" y="142709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  <a:r>
                <a:rPr lang="fr-FR" i="1" baseline="-25000" dirty="0" smtClean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  <a:endParaRPr lang="fr-FR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22" name="Connecteur droit avec flèche 121"/>
            <p:cNvCxnSpPr/>
            <p:nvPr/>
          </p:nvCxnSpPr>
          <p:spPr>
            <a:xfrm flipV="1">
              <a:off x="5980964" y="1048574"/>
              <a:ext cx="6622" cy="105041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23" name="ZoneTexte 122"/>
            <p:cNvSpPr txBox="1"/>
            <p:nvPr/>
          </p:nvSpPr>
          <p:spPr>
            <a:xfrm>
              <a:off x="5980242" y="91797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639644" y="4549371"/>
                <a:ext cx="1860959" cy="615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4" y="4549371"/>
                <a:ext cx="1860959" cy="6152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/>
              <p:cNvSpPr/>
              <p:nvPr/>
            </p:nvSpPr>
            <p:spPr>
              <a:xfrm>
                <a:off x="2662999" y="4482806"/>
                <a:ext cx="6338126" cy="592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fr-FR" i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type m:val="skw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6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999" y="4482806"/>
                <a:ext cx="6338126" cy="592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1236673" y="5709748"/>
                <a:ext cx="6508318" cy="651653"/>
              </a:xfrm>
              <a:prstGeom prst="rect">
                <a:avLst/>
              </a:prstGeom>
              <a:noFill/>
              <a:ln w="571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sub>
                      </m:sSub>
                      <m:r>
                        <a:rPr lang="fr-FR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fr-FR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den>
                              </m:f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fr-FR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fr-FR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fr-FR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fr-FR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73" y="5709748"/>
                <a:ext cx="6508318" cy="6516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/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Rectangle 128"/>
          <p:cNvSpPr/>
          <p:nvPr/>
        </p:nvSpPr>
        <p:spPr>
          <a:xfrm>
            <a:off x="70929" y="5062798"/>
            <a:ext cx="907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source ponctuelle placée dans le plan focal objet d’une lentille convergente en </a:t>
            </a:r>
            <a:r>
              <a:rPr lang="fr-FR" b="1" i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(x</a:t>
            </a:r>
            <a:r>
              <a:rPr lang="fr-FR" b="1" i="1" baseline="-25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b="1" i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fr-FR" b="1" i="1" baseline="-25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b="1" i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génère en sortie de la lentille une onde plane 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déphasée selon (</a:t>
            </a:r>
            <a:r>
              <a:rPr lang="fr-FR" b="1" dirty="0" err="1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fr-FR" sz="1800" dirty="0">
              <a:solidFill>
                <a:srgbClr val="FF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 animBg="1"/>
      <p:bldP spid="1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186608" y="2928731"/>
            <a:ext cx="3347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Des questions ?</a:t>
            </a:r>
            <a:endParaRPr lang="fr-FR" sz="3200" b="1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19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74812" y="1097473"/>
            <a:ext cx="853794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1. </a:t>
            </a:r>
            <a:r>
              <a:rPr lang="fr-FR" sz="24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rPr>
              <a:t>Expression d’une onde monochromatique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 Onde plane, 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Intensité, polarisation, classification des radiations,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O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ndes sphériques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La lentille vue en optique ondulatoire</a:t>
            </a:r>
            <a:endParaRPr lang="fr-FR" dirty="0" smtClean="0">
              <a:solidFill>
                <a:srgbClr val="AEA6A4"/>
              </a:solidFill>
              <a:latin typeface="Arial Narrow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 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Rappel Série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 smtClean="0">
                <a:latin typeface="Arial Narrow" pitchFamily="34" charset="0"/>
                <a:sym typeface="Wingdings" pitchFamily="2" charset="2"/>
              </a:rPr>
              <a:t>	 De la Série de Fourier à la Transformée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I</a:t>
            </a:r>
            <a:r>
              <a:rPr lang="fr-FR" dirty="0" smtClean="0">
                <a:latin typeface="Arial Narrow" pitchFamily="34" charset="0"/>
              </a:rPr>
              <a:t>ntroduction à la Transformée de Fourier…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Quelques propriétés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	 Quelques TF usuelles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 : Plan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29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1" y="1421882"/>
            <a:ext cx="4585447" cy="4898235"/>
            <a:chOff x="1" y="1421882"/>
            <a:chExt cx="4585447" cy="4898235"/>
          </a:xfrm>
        </p:grpSpPr>
        <p:sp>
          <p:nvSpPr>
            <p:cNvPr id="14" name="Rectangle 13"/>
            <p:cNvSpPr/>
            <p:nvPr/>
          </p:nvSpPr>
          <p:spPr>
            <a:xfrm>
              <a:off x="40341" y="1775011"/>
              <a:ext cx="4477871" cy="454510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3448" y="1895963"/>
                  <a:ext cx="4572000" cy="116063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𝒓𝒊𝒐𝒅𝒊𝒒𝒖𝒆</m:t>
                            </m:r>
                          </m:sub>
                        </m:sSub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𝐜𝐨𝐬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func>
                          </m:e>
                        </m:nary>
                        <m:r>
                          <a:rPr lang="fr-FR" b="1" i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𝐬𝐢𝐧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48" y="1895963"/>
                  <a:ext cx="4572000" cy="116063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489442" y="3200811"/>
                  <a:ext cx="3284617" cy="502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442" y="3200811"/>
                  <a:ext cx="3284617" cy="502766"/>
                </a:xfrm>
                <a:prstGeom prst="rect">
                  <a:avLst/>
                </a:prstGeom>
                <a:blipFill>
                  <a:blip r:embed="rId3"/>
                  <a:stretch>
                    <a:fillRect l="-1484" t="-97590" b="-14939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89442" y="4308430"/>
                  <a:ext cx="3322000" cy="502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442" y="4308430"/>
                  <a:ext cx="3322000" cy="502766"/>
                </a:xfrm>
                <a:prstGeom prst="rect">
                  <a:avLst/>
                </a:prstGeom>
                <a:blipFill>
                  <a:blip r:embed="rId4"/>
                  <a:stretch>
                    <a:fillRect l="-1468" t="-98780" b="-15243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55233" y="5416049"/>
                  <a:ext cx="3213572" cy="502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33" y="5416049"/>
                  <a:ext cx="3213572" cy="502766"/>
                </a:xfrm>
                <a:prstGeom prst="rect">
                  <a:avLst/>
                </a:prstGeom>
                <a:blipFill>
                  <a:blip r:embed="rId5"/>
                  <a:stretch>
                    <a:fillRect l="-1708" t="-97590" b="-14939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ZoneTexte 17"/>
            <p:cNvSpPr txBox="1"/>
            <p:nvPr/>
          </p:nvSpPr>
          <p:spPr>
            <a:xfrm>
              <a:off x="1" y="1421882"/>
              <a:ext cx="3824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i="1" dirty="0" smtClean="0"/>
                <a:t>A partir de cosinus et de sinus</a:t>
              </a:r>
              <a:endParaRPr lang="fr-FR" b="1" i="1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573789" y="1421882"/>
            <a:ext cx="4489528" cy="4904648"/>
            <a:chOff x="4573789" y="1421882"/>
            <a:chExt cx="4489528" cy="4904648"/>
          </a:xfrm>
        </p:grpSpPr>
        <p:sp>
          <p:nvSpPr>
            <p:cNvPr id="17" name="Rectangle 16"/>
            <p:cNvSpPr/>
            <p:nvPr/>
          </p:nvSpPr>
          <p:spPr>
            <a:xfrm>
              <a:off x="4585446" y="1781424"/>
              <a:ext cx="4477871" cy="454510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867579" y="1895963"/>
                  <a:ext cx="2346027" cy="11606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𝒓𝒊𝒐𝒅𝒊𝒒𝒖𝒆</m:t>
                            </m:r>
                          </m:sub>
                        </m:sSub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fr-FR" b="1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=−∞</m:t>
                            </m:r>
                          </m:sub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𝒋𝒏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7579" y="1895963"/>
                  <a:ext cx="2346027" cy="1160639"/>
                </a:xfrm>
                <a:prstGeom prst="rect">
                  <a:avLst/>
                </a:prstGeom>
                <a:blipFill>
                  <a:blip r:embed="rId6"/>
                  <a:stretch>
                    <a:fillRect l="-7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5447258" y="3200811"/>
                  <a:ext cx="3489097" cy="1140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endParaRPr lang="fr-FR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nary>
                          <m:naryPr>
                            <m:limLoc m:val="subSup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𝑗𝑛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7258" y="3200811"/>
                  <a:ext cx="3489097" cy="1140505"/>
                </a:xfrm>
                <a:prstGeom prst="rect">
                  <a:avLst/>
                </a:prstGeom>
                <a:blipFill>
                  <a:blip r:embed="rId7"/>
                  <a:stretch>
                    <a:fillRect l="-15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ZoneTexte 18"/>
            <p:cNvSpPr txBox="1"/>
            <p:nvPr/>
          </p:nvSpPr>
          <p:spPr>
            <a:xfrm>
              <a:off x="4573789" y="1421882"/>
              <a:ext cx="4414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i="1" dirty="0" smtClean="0"/>
                <a:t>A partir d’exponentielles complexes</a:t>
              </a:r>
              <a:endParaRPr lang="fr-FR" b="1" i="1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390812" y="3741392"/>
            <a:ext cx="2491388" cy="2650146"/>
            <a:chOff x="1390812" y="3741392"/>
            <a:chExt cx="2491388" cy="2650146"/>
          </a:xfrm>
        </p:grpSpPr>
        <p:sp>
          <p:nvSpPr>
            <p:cNvPr id="20" name="Rectangle 19"/>
            <p:cNvSpPr/>
            <p:nvPr/>
          </p:nvSpPr>
          <p:spPr>
            <a:xfrm>
              <a:off x="1390812" y="3741392"/>
              <a:ext cx="2491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valeur </a:t>
              </a:r>
              <a:r>
                <a:rPr lang="fr-FR" b="1" i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moyenne de f(t) </a:t>
              </a:r>
              <a:endParaRPr lang="fr-FR" b="1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90812" y="4872814"/>
              <a:ext cx="1451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Partie paire</a:t>
              </a:r>
              <a:endParaRPr lang="fr-FR" b="1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90812" y="6022206"/>
              <a:ext cx="1672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Partie impaire</a:t>
              </a:r>
              <a:endParaRPr lang="fr-FR" b="1" i="1" dirty="0"/>
            </a:p>
          </p:txBody>
        </p:sp>
      </p:grpSp>
      <p:sp>
        <p:nvSpPr>
          <p:cNvPr id="2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73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576263" y="6439741"/>
            <a:ext cx="836612" cy="288925"/>
          </a:xfrm>
        </p:spPr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 : Contexte du cours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5529418" y="1014622"/>
            <a:ext cx="3644153" cy="1949824"/>
          </a:xfrm>
          <a:custGeom>
            <a:avLst/>
            <a:gdLst>
              <a:gd name="connsiteX0" fmla="*/ 3644153 w 3644153"/>
              <a:gd name="connsiteY0" fmla="*/ 0 h 1949824"/>
              <a:gd name="connsiteX1" fmla="*/ 0 w 3644153"/>
              <a:gd name="connsiteY1" fmla="*/ 0 h 1949824"/>
              <a:gd name="connsiteX2" fmla="*/ 13447 w 3644153"/>
              <a:gd name="connsiteY2" fmla="*/ 739589 h 1949824"/>
              <a:gd name="connsiteX3" fmla="*/ 954741 w 3644153"/>
              <a:gd name="connsiteY3" fmla="*/ 1949824 h 1949824"/>
              <a:gd name="connsiteX4" fmla="*/ 3630706 w 3644153"/>
              <a:gd name="connsiteY4" fmla="*/ 1949824 h 1949824"/>
              <a:gd name="connsiteX5" fmla="*/ 3644153 w 3644153"/>
              <a:gd name="connsiteY5" fmla="*/ 0 h 194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153" h="1949824">
                <a:moveTo>
                  <a:pt x="3644153" y="0"/>
                </a:moveTo>
                <a:lnTo>
                  <a:pt x="0" y="0"/>
                </a:lnTo>
                <a:lnTo>
                  <a:pt x="13447" y="739589"/>
                </a:lnTo>
                <a:lnTo>
                  <a:pt x="954741" y="1949824"/>
                </a:lnTo>
                <a:lnTo>
                  <a:pt x="3630706" y="1949824"/>
                </a:lnTo>
                <a:cubicBezTo>
                  <a:pt x="3635188" y="1299883"/>
                  <a:pt x="3639671" y="649941"/>
                  <a:pt x="3644153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2298534" y="1454953"/>
            <a:ext cx="3960000" cy="3960000"/>
            <a:chOff x="1999484" y="2154197"/>
            <a:chExt cx="3960000" cy="3960000"/>
          </a:xfrm>
        </p:grpSpPr>
        <p:sp>
          <p:nvSpPr>
            <p:cNvPr id="40" name="Ellipse 39"/>
            <p:cNvSpPr/>
            <p:nvPr/>
          </p:nvSpPr>
          <p:spPr>
            <a:xfrm>
              <a:off x="1999484" y="2154197"/>
              <a:ext cx="3960000" cy="396000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278613" y="2264700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Depuis 1920</a:t>
              </a:r>
            </a:p>
          </p:txBody>
        </p:sp>
      </p:grpSp>
      <p:sp>
        <p:nvSpPr>
          <p:cNvPr id="42" name="ZoneTexte 41"/>
          <p:cNvSpPr txBox="1"/>
          <p:nvPr/>
        </p:nvSpPr>
        <p:spPr>
          <a:xfrm>
            <a:off x="5882309" y="4172414"/>
            <a:ext cx="3229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FF3399"/>
                </a:solidFill>
                <a:latin typeface="Calibri" panose="020F0502020204030204"/>
              </a:rPr>
              <a:t>	</a:t>
            </a:r>
            <a:r>
              <a:rPr lang="fr-FR" b="1" dirty="0" err="1" smtClean="0">
                <a:solidFill>
                  <a:srgbClr val="FF3399"/>
                </a:solidFill>
                <a:latin typeface="Calibri" panose="020F0502020204030204"/>
              </a:rPr>
              <a:t>Opt</a:t>
            </a:r>
            <a:r>
              <a:rPr lang="fr-FR" b="1" dirty="0" smtClean="0">
                <a:solidFill>
                  <a:srgbClr val="FF3399"/>
                </a:solidFill>
                <a:latin typeface="Calibri" panose="020F0502020204030204"/>
              </a:rPr>
              <a:t> . Géométrique (Rayon)</a:t>
            </a:r>
          </a:p>
          <a:p>
            <a:pPr marL="722313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FF3399"/>
                </a:solidFill>
                <a:latin typeface="Calibri" panose="020F0502020204030204"/>
              </a:rPr>
              <a:t>Systèmes d’imageries</a:t>
            </a:r>
          </a:p>
          <a:p>
            <a:pPr marL="531813" indent="-2730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FF3399"/>
                </a:solidFill>
                <a:latin typeface="Calibri" panose="020F0502020204030204"/>
              </a:rPr>
              <a:t>Aberrations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FF3399"/>
                </a:solidFill>
                <a:latin typeface="Calibri" panose="020F0502020204030204"/>
              </a:rPr>
              <a:t>… 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653143" y="1073336"/>
            <a:ext cx="34783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92D050"/>
                </a:solidFill>
                <a:latin typeface="Calibri" panose="020F0502020204030204"/>
              </a:rPr>
              <a:t>Optique Ondulatoire </a:t>
            </a:r>
            <a:r>
              <a:rPr lang="fr-FR" b="1" dirty="0">
                <a:solidFill>
                  <a:srgbClr val="92D050"/>
                </a:solidFill>
                <a:latin typeface="Calibri" panose="020F0502020204030204"/>
              </a:rPr>
              <a:t>S</a:t>
            </a:r>
            <a:r>
              <a:rPr lang="fr-FR" b="1" dirty="0" smtClean="0">
                <a:solidFill>
                  <a:srgbClr val="92D050"/>
                </a:solidFill>
                <a:latin typeface="Calibri" panose="020F0502020204030204"/>
              </a:rPr>
              <a:t>calaire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i="1" dirty="0" smtClean="0">
                <a:solidFill>
                  <a:srgbClr val="92D050"/>
                </a:solidFill>
                <a:latin typeface="Calibri" panose="020F0502020204030204"/>
              </a:rPr>
              <a:t>(</a:t>
            </a:r>
            <a:r>
              <a:rPr lang="fr-FR" b="1" i="1" dirty="0">
                <a:solidFill>
                  <a:srgbClr val="92D050"/>
                </a:solidFill>
                <a:latin typeface="Calibri" panose="020F0502020204030204"/>
              </a:rPr>
              <a:t>H</a:t>
            </a:r>
            <a:r>
              <a:rPr lang="fr-FR" b="1" i="1" dirty="0" smtClean="0">
                <a:solidFill>
                  <a:srgbClr val="92D050"/>
                </a:solidFill>
                <a:latin typeface="Calibri" panose="020F0502020204030204"/>
              </a:rPr>
              <a:t>uygens-Fresnel, Young, Malus…)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Systèmes </a:t>
            </a:r>
            <a:r>
              <a:rPr lang="fr-FR" dirty="0" err="1" smtClean="0">
                <a:solidFill>
                  <a:srgbClr val="92D050"/>
                </a:solidFill>
                <a:latin typeface="Calibri" panose="020F0502020204030204"/>
              </a:rPr>
              <a:t>opt</a:t>
            </a: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. cohérents</a:t>
            </a:r>
          </a:p>
          <a:p>
            <a:pPr marL="625475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92D050"/>
                </a:solidFill>
                <a:latin typeface="Calibri" panose="020F0502020204030204"/>
              </a:rPr>
              <a:t>Interférences</a:t>
            </a:r>
          </a:p>
          <a:p>
            <a:pPr marL="803275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92D050"/>
                </a:solidFill>
                <a:latin typeface="Calibri" panose="020F0502020204030204"/>
              </a:rPr>
              <a:t>Diffraction</a:t>
            </a:r>
          </a:p>
          <a:p>
            <a:pPr marL="981075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Faisceau optique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…</a:t>
            </a:r>
            <a:endParaRPr lang="fr-FR" dirty="0">
              <a:solidFill>
                <a:srgbClr val="92D050"/>
              </a:solidFill>
              <a:latin typeface="Calibri" panose="020F0502020204030204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80682" y="1073336"/>
            <a:ext cx="32308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ED7D31"/>
                </a:solidFill>
                <a:latin typeface="Calibri" panose="020F0502020204030204"/>
              </a:rPr>
              <a:t>Optique Ondulatoire Vectorielle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i="1" dirty="0" smtClean="0">
                <a:solidFill>
                  <a:srgbClr val="ED7D31"/>
                </a:solidFill>
                <a:latin typeface="Calibri" panose="020F0502020204030204"/>
              </a:rPr>
              <a:t>(Maxwell…)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ED7D31"/>
                </a:solidFill>
                <a:latin typeface="Calibri" panose="020F0502020204030204"/>
              </a:rPr>
              <a:t>Dispersion de la lumière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ED7D31"/>
                </a:solidFill>
                <a:latin typeface="Calibri" panose="020F0502020204030204"/>
              </a:rPr>
              <a:t>Optique guidée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ED7D31"/>
                </a:solidFill>
                <a:latin typeface="Calibri" panose="020F0502020204030204"/>
              </a:rPr>
              <a:t>Polarisation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ED7D31"/>
                </a:solidFill>
                <a:latin typeface="Calibri" panose="020F0502020204030204"/>
              </a:rPr>
              <a:t>Résonateur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ED7D31"/>
                </a:solidFill>
                <a:latin typeface="Calibri" panose="020F0502020204030204"/>
              </a:rPr>
              <a:t>Fibre </a:t>
            </a:r>
            <a:endParaRPr lang="fr-FR" dirty="0" smtClean="0">
              <a:solidFill>
                <a:srgbClr val="ED7D31"/>
              </a:solidFill>
              <a:latin typeface="Calibri" panose="020F0502020204030204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ED7D31"/>
                </a:solidFill>
                <a:latin typeface="Calibri" panose="020F0502020204030204"/>
              </a:rPr>
              <a:t>….</a:t>
            </a:r>
            <a:endParaRPr lang="fr-FR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04342" y="4172414"/>
            <a:ext cx="50706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5B9BD5"/>
                </a:solidFill>
                <a:latin typeface="Calibri" panose="020F0502020204030204"/>
              </a:rPr>
              <a:t>Optique Quantique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i="1" dirty="0" smtClean="0">
                <a:solidFill>
                  <a:srgbClr val="5B9BD5"/>
                </a:solidFill>
                <a:latin typeface="Calibri" panose="020F0502020204030204"/>
              </a:rPr>
              <a:t>(Einstein, Bohr…)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5B9BD5"/>
                </a:solidFill>
                <a:latin typeface="Calibri" panose="020F0502020204030204"/>
              </a:rPr>
              <a:t>Génération de photon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5B9BD5"/>
                </a:solidFill>
                <a:latin typeface="Calibri" panose="020F0502020204030204"/>
              </a:rPr>
              <a:t>Détection de photon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5B9BD5"/>
                </a:solidFill>
                <a:latin typeface="Calibri" panose="020F0502020204030204"/>
              </a:rPr>
              <a:t>Interaction rayonnement-matière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5B9BD5"/>
                </a:solidFill>
                <a:latin typeface="Calibri" panose="020F0502020204030204"/>
              </a:rPr>
              <a:t>Mélange de lumière dans un milieux non-linéaire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5B9BD5"/>
                </a:solidFill>
                <a:latin typeface="Calibri" panose="020F0502020204030204"/>
              </a:rPr>
              <a:t>…</a:t>
            </a:r>
            <a:endParaRPr lang="fr-FR" dirty="0">
              <a:solidFill>
                <a:srgbClr val="5B9BD5"/>
              </a:solidFill>
              <a:latin typeface="Calibri" panose="020F0502020204030204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2838534" y="2534953"/>
            <a:ext cx="2880000" cy="2880000"/>
            <a:chOff x="2539484" y="3234197"/>
            <a:chExt cx="2880000" cy="2880000"/>
          </a:xfrm>
        </p:grpSpPr>
        <p:sp>
          <p:nvSpPr>
            <p:cNvPr id="47" name="Ellipse 46"/>
            <p:cNvSpPr/>
            <p:nvPr/>
          </p:nvSpPr>
          <p:spPr>
            <a:xfrm>
              <a:off x="2539484" y="3234197"/>
              <a:ext cx="2880000" cy="288000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305063" y="3326529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1850 - 1920</a:t>
              </a: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3378534" y="3614953"/>
            <a:ext cx="1800000" cy="1800000"/>
            <a:chOff x="3079484" y="4314197"/>
            <a:chExt cx="1800000" cy="1800000"/>
          </a:xfrm>
        </p:grpSpPr>
        <p:sp>
          <p:nvSpPr>
            <p:cNvPr id="50" name="Ellipse 49"/>
            <p:cNvSpPr/>
            <p:nvPr/>
          </p:nvSpPr>
          <p:spPr>
            <a:xfrm>
              <a:off x="3079484" y="4314197"/>
              <a:ext cx="1800000" cy="180000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326915" y="4489531"/>
              <a:ext cx="1244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1600 -1800</a:t>
              </a: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3828534" y="4514953"/>
            <a:ext cx="900000" cy="900000"/>
            <a:chOff x="3529484" y="5214197"/>
            <a:chExt cx="900000" cy="900000"/>
          </a:xfrm>
        </p:grpSpPr>
        <p:sp>
          <p:nvSpPr>
            <p:cNvPr id="53" name="Ellipse 52"/>
            <p:cNvSpPr/>
            <p:nvPr/>
          </p:nvSpPr>
          <p:spPr>
            <a:xfrm>
              <a:off x="3529484" y="5214197"/>
              <a:ext cx="900000" cy="900000"/>
            </a:xfrm>
            <a:prstGeom prst="ellipse">
              <a:avLst/>
            </a:prstGeom>
            <a:solidFill>
              <a:srgbClr val="FF00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3529484" y="5294865"/>
              <a:ext cx="8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sym typeface="Wingdings" panose="05000000000000000000" pitchFamily="2" charset="2"/>
                </a:rPr>
                <a:t> 1600</a:t>
              </a:r>
              <a:endParaRPr kumimoji="0" lang="fr-FR" sz="16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5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8358" y="52938"/>
            <a:ext cx="8837084" cy="4172536"/>
            <a:chOff x="129992" y="106415"/>
            <a:chExt cx="8837084" cy="4172536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92" y="106415"/>
              <a:ext cx="5096990" cy="4172536"/>
            </a:xfrm>
            <a:prstGeom prst="rect">
              <a:avLst/>
            </a:prstGeom>
          </p:spPr>
        </p:pic>
        <p:grpSp>
          <p:nvGrpSpPr>
            <p:cNvPr id="24" name="Groupe 23"/>
            <p:cNvGrpSpPr/>
            <p:nvPr/>
          </p:nvGrpSpPr>
          <p:grpSpPr>
            <a:xfrm>
              <a:off x="5241119" y="296549"/>
              <a:ext cx="3725957" cy="3276477"/>
              <a:chOff x="5754220" y="-42627"/>
              <a:chExt cx="3725957" cy="3276477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5754220" y="-42627"/>
                <a:ext cx="3535456" cy="3225369"/>
                <a:chOff x="5754220" y="-42627"/>
                <a:chExt cx="3535456" cy="3225369"/>
              </a:xfrm>
            </p:grpSpPr>
            <p:pic>
              <p:nvPicPr>
                <p:cNvPr id="27" name="Image 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54220" y="16902"/>
                  <a:ext cx="3535456" cy="3165840"/>
                </a:xfrm>
                <a:prstGeom prst="rect">
                  <a:avLst/>
                </a:prstGeom>
              </p:spPr>
            </p:pic>
            <p:sp>
              <p:nvSpPr>
                <p:cNvPr id="28" name="ZoneTexte 27"/>
                <p:cNvSpPr txBox="1"/>
                <p:nvPr/>
              </p:nvSpPr>
              <p:spPr>
                <a:xfrm>
                  <a:off x="5829300" y="-42627"/>
                  <a:ext cx="26788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 smtClean="0"/>
                    <a:t>Aberrations géométriques</a:t>
                  </a:r>
                  <a:endParaRPr lang="fr-FR" b="1" dirty="0"/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5829301" y="2956851"/>
                <a:ext cx="365087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1200" dirty="0"/>
                  <a:t>https://fr.wikipedia.org/wiki/Aberration_(optique)</a:t>
                </a:r>
              </a:p>
            </p:txBody>
          </p:sp>
        </p:grpSp>
      </p:grpSp>
      <p:grpSp>
        <p:nvGrpSpPr>
          <p:cNvPr id="4" name="Groupe 3"/>
          <p:cNvGrpSpPr/>
          <p:nvPr/>
        </p:nvGrpSpPr>
        <p:grpSpPr>
          <a:xfrm>
            <a:off x="298951" y="195039"/>
            <a:ext cx="8845049" cy="6478973"/>
            <a:chOff x="286482" y="528032"/>
            <a:chExt cx="8845049" cy="6478973"/>
          </a:xfrm>
        </p:grpSpPr>
        <p:grpSp>
          <p:nvGrpSpPr>
            <p:cNvPr id="38" name="Groupe 37"/>
            <p:cNvGrpSpPr/>
            <p:nvPr/>
          </p:nvGrpSpPr>
          <p:grpSpPr>
            <a:xfrm>
              <a:off x="3688044" y="753578"/>
              <a:ext cx="5443487" cy="3013941"/>
              <a:chOff x="860331" y="3024187"/>
              <a:chExt cx="6562725" cy="3757285"/>
            </a:xfrm>
          </p:grpSpPr>
          <p:grpSp>
            <p:nvGrpSpPr>
              <p:cNvPr id="56" name="Groupe 55"/>
              <p:cNvGrpSpPr/>
              <p:nvPr/>
            </p:nvGrpSpPr>
            <p:grpSpPr>
              <a:xfrm>
                <a:off x="860331" y="3024187"/>
                <a:ext cx="6562725" cy="3495675"/>
                <a:chOff x="860331" y="3024187"/>
                <a:chExt cx="6562725" cy="3495675"/>
              </a:xfrm>
            </p:grpSpPr>
            <p:pic>
              <p:nvPicPr>
                <p:cNvPr id="58" name="Image 5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60331" y="3024187"/>
                  <a:ext cx="6562725" cy="3495675"/>
                </a:xfrm>
                <a:prstGeom prst="rect">
                  <a:avLst/>
                </a:prstGeom>
              </p:spPr>
            </p:pic>
            <p:sp>
              <p:nvSpPr>
                <p:cNvPr id="59" name="ZoneTexte 58"/>
                <p:cNvSpPr txBox="1"/>
                <p:nvPr/>
              </p:nvSpPr>
              <p:spPr>
                <a:xfrm>
                  <a:off x="4235823" y="3083716"/>
                  <a:ext cx="2442427" cy="460422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Diaphragme grand</a:t>
                  </a:r>
                </a:p>
              </p:txBody>
            </p:sp>
            <p:sp>
              <p:nvSpPr>
                <p:cNvPr id="60" name="ZoneTexte 59"/>
                <p:cNvSpPr txBox="1"/>
                <p:nvPr/>
              </p:nvSpPr>
              <p:spPr>
                <a:xfrm>
                  <a:off x="860331" y="3083716"/>
                  <a:ext cx="2387603" cy="460422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Diaphragme petit</a:t>
                  </a: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2295320" y="6519862"/>
                <a:ext cx="43829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Jean-Marie </a:t>
                </a:r>
                <a:r>
                  <a:rPr kumimoji="0" lang="fr-FR" sz="11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Solichon</a:t>
                </a:r>
                <a:r>
                  <a:rPr kumimoji="0" lang="fr-FR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, https://galerie-photo.com/diffraction.html</a:t>
                </a:r>
                <a:endPara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61" name="Groupe 60"/>
            <p:cNvGrpSpPr/>
            <p:nvPr/>
          </p:nvGrpSpPr>
          <p:grpSpPr>
            <a:xfrm>
              <a:off x="286482" y="528032"/>
              <a:ext cx="2866426" cy="6478973"/>
              <a:chOff x="5829300" y="521351"/>
              <a:chExt cx="2866426" cy="6478973"/>
            </a:xfrm>
          </p:grpSpPr>
          <p:pic>
            <p:nvPicPr>
              <p:cNvPr id="62" name="Image 6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5376" y="521351"/>
                <a:ext cx="2800350" cy="6115050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5829300" y="6569437"/>
                <a:ext cx="286642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100" dirty="0">
                    <a:solidFill>
                      <a:prstClr val="black"/>
                    </a:solidFill>
                    <a:latin typeface="Calibri" panose="020F0502020204030204"/>
                  </a:rPr>
                  <a:t>https://accromath.uqam.ca/2015/10/la-lumiere-un-eclairage-moderne/</a:t>
                </a: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110495" y="83871"/>
            <a:ext cx="3243002" cy="6595578"/>
            <a:chOff x="53952" y="308092"/>
            <a:chExt cx="3243002" cy="6595578"/>
          </a:xfrm>
        </p:grpSpPr>
        <p:grpSp>
          <p:nvGrpSpPr>
            <p:cNvPr id="71" name="Groupe 70"/>
            <p:cNvGrpSpPr/>
            <p:nvPr/>
          </p:nvGrpSpPr>
          <p:grpSpPr>
            <a:xfrm>
              <a:off x="53952" y="3841957"/>
              <a:ext cx="3172691" cy="3061713"/>
              <a:chOff x="2985654" y="1925785"/>
              <a:chExt cx="3172691" cy="3061713"/>
            </a:xfrm>
          </p:grpSpPr>
          <p:pic>
            <p:nvPicPr>
              <p:cNvPr id="72" name="Image 7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8000" y="2286000"/>
                <a:ext cx="3048000" cy="2286000"/>
              </a:xfrm>
              <a:prstGeom prst="rect">
                <a:avLst/>
              </a:prstGeom>
            </p:spPr>
          </p:pic>
          <p:sp>
            <p:nvSpPr>
              <p:cNvPr id="73" name="ZoneTexte 72"/>
              <p:cNvSpPr txBox="1"/>
              <p:nvPr/>
            </p:nvSpPr>
            <p:spPr>
              <a:xfrm>
                <a:off x="3034145" y="1925785"/>
                <a:ext cx="1638590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sym typeface="Symbol" panose="05050102010706020507" pitchFamily="18" charset="2"/>
                  </a:rPr>
                  <a:t> 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Interférences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985654" y="4572000"/>
                <a:ext cx="3172691" cy="415498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https://www.aquaportail.com/dictionnaire/definition/2545/interference</a:t>
                </a:r>
              </a:p>
            </p:txBody>
          </p:sp>
        </p:grpSp>
        <p:grpSp>
          <p:nvGrpSpPr>
            <p:cNvPr id="75" name="Groupe 74"/>
            <p:cNvGrpSpPr/>
            <p:nvPr/>
          </p:nvGrpSpPr>
          <p:grpSpPr>
            <a:xfrm>
              <a:off x="53952" y="308092"/>
              <a:ext cx="3243002" cy="3520996"/>
              <a:chOff x="3683295" y="1507609"/>
              <a:chExt cx="3810000" cy="4136597"/>
            </a:xfrm>
          </p:grpSpPr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7"/>
              <a:srcRect l="16964" r="17676"/>
              <a:stretch/>
            </p:blipFill>
            <p:spPr>
              <a:xfrm>
                <a:off x="3683295" y="1738956"/>
                <a:ext cx="3810000" cy="3905250"/>
              </a:xfrm>
              <a:prstGeom prst="rect">
                <a:avLst/>
              </a:prstGeom>
            </p:spPr>
          </p:pic>
          <p:sp>
            <p:nvSpPr>
              <p:cNvPr id="77" name="ZoneTexte 76"/>
              <p:cNvSpPr txBox="1"/>
              <p:nvPr/>
            </p:nvSpPr>
            <p:spPr>
              <a:xfrm>
                <a:off x="5043921" y="1507609"/>
                <a:ext cx="1693434" cy="43390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1" kern="0" dirty="0">
                    <a:solidFill>
                      <a:srgbClr val="00B050"/>
                    </a:solidFill>
                    <a:latin typeface="Calibri" panose="020F0502020204030204"/>
                    <a:sym typeface="Symbol" panose="05050102010706020507" pitchFamily="18" charset="2"/>
                  </a:rPr>
                  <a:t> </a:t>
                </a:r>
                <a:r>
                  <a:rPr lang="fr-FR" b="1" kern="0" dirty="0" smtClean="0">
                    <a:solidFill>
                      <a:srgbClr val="00B050"/>
                    </a:solidFill>
                    <a:latin typeface="Calibri" panose="020F0502020204030204"/>
                    <a:sym typeface="Symbol" panose="05050102010706020507" pitchFamily="18" charset="2"/>
                  </a:rPr>
                  <a:t> </a:t>
                </a: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Diffraction</a:t>
                </a:r>
              </a:p>
            </p:txBody>
          </p:sp>
        </p:grpSp>
      </p:grpSp>
      <p:grpSp>
        <p:nvGrpSpPr>
          <p:cNvPr id="86" name="Groupe 85"/>
          <p:cNvGrpSpPr/>
          <p:nvPr/>
        </p:nvGrpSpPr>
        <p:grpSpPr>
          <a:xfrm>
            <a:off x="179262" y="1438135"/>
            <a:ext cx="3347743" cy="4123914"/>
            <a:chOff x="2173364" y="2580640"/>
            <a:chExt cx="3347743" cy="4123914"/>
          </a:xfrm>
        </p:grpSpPr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82023" y="2949972"/>
              <a:ext cx="3339084" cy="3339084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2173364" y="6289056"/>
              <a:ext cx="3328691" cy="41549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https://formigueres.fr/la-decouverte-des-alentours/le-four-solaire-dodeillo/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2182023" y="2580640"/>
              <a:ext cx="2468946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kern="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 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Four solaire d’</a:t>
              </a: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Odeillo</a:t>
              </a:r>
              <a:endPara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4445890" y="2759554"/>
            <a:ext cx="4261907" cy="3739929"/>
            <a:chOff x="4483677" y="2866155"/>
            <a:chExt cx="4261907" cy="3739929"/>
          </a:xfrm>
        </p:grpSpPr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83677" y="3211427"/>
              <a:ext cx="4261907" cy="3207949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4483677" y="2866155"/>
              <a:ext cx="2521844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sym typeface="Symbol" panose="05050102010706020507" pitchFamily="18" charset="2"/>
                </a:rPr>
                <a:t>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sym typeface="Symbol" panose="05050102010706020507" pitchFamily="18" charset="2"/>
                </a:rPr>
                <a:t> 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Effet photo-électrique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717699" y="6344474"/>
              <a:ext cx="4027885" cy="26161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https://www.phychiers.fr/la-lumiere-est-une-particule/</a:t>
              </a:r>
            </a:p>
          </p:txBody>
        </p:sp>
      </p:grpSp>
      <p:grpSp>
        <p:nvGrpSpPr>
          <p:cNvPr id="97" name="Groupe 96"/>
          <p:cNvGrpSpPr/>
          <p:nvPr/>
        </p:nvGrpSpPr>
        <p:grpSpPr>
          <a:xfrm>
            <a:off x="4248090" y="504089"/>
            <a:ext cx="5081840" cy="2088596"/>
            <a:chOff x="1199718" y="903986"/>
            <a:chExt cx="5081840" cy="2088596"/>
          </a:xfrm>
        </p:grpSpPr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9718" y="903986"/>
              <a:ext cx="4628468" cy="2088596"/>
            </a:xfrm>
            <a:prstGeom prst="rect">
              <a:avLst/>
            </a:prstGeom>
          </p:spPr>
        </p:pic>
        <p:sp>
          <p:nvSpPr>
            <p:cNvPr id="99" name="ZoneTexte 98"/>
            <p:cNvSpPr txBox="1"/>
            <p:nvPr/>
          </p:nvSpPr>
          <p:spPr>
            <a:xfrm>
              <a:off x="1199718" y="903986"/>
              <a:ext cx="5081840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sym typeface="Symbol" panose="05050102010706020507" pitchFamily="18" charset="2"/>
                </a:rPr>
                <a:t> 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Dispersion de polarisation dans une fibre optique</a:t>
              </a:r>
            </a:p>
          </p:txBody>
        </p:sp>
      </p:grpSp>
      <p:grpSp>
        <p:nvGrpSpPr>
          <p:cNvPr id="103" name="Groupe 102"/>
          <p:cNvGrpSpPr/>
          <p:nvPr/>
        </p:nvGrpSpPr>
        <p:grpSpPr>
          <a:xfrm>
            <a:off x="2230199" y="207046"/>
            <a:ext cx="5555986" cy="3321570"/>
            <a:chOff x="3096491" y="576240"/>
            <a:chExt cx="3969327" cy="2353996"/>
          </a:xfrm>
        </p:grpSpPr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96491" y="945572"/>
              <a:ext cx="3969327" cy="1984664"/>
            </a:xfrm>
            <a:prstGeom prst="rect">
              <a:avLst/>
            </a:prstGeom>
          </p:spPr>
        </p:pic>
        <p:sp>
          <p:nvSpPr>
            <p:cNvPr id="105" name="ZoneTexte 104"/>
            <p:cNvSpPr txBox="1"/>
            <p:nvPr/>
          </p:nvSpPr>
          <p:spPr>
            <a:xfrm>
              <a:off x="3096491" y="576240"/>
              <a:ext cx="1994649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Optique quantique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/>
      <p:bldP spid="43" grpId="0"/>
      <p:bldP spid="44" grpId="0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39" name="Image 3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40" name="Groupe 39"/>
          <p:cNvGrpSpPr/>
          <p:nvPr/>
        </p:nvGrpSpPr>
        <p:grpSpPr>
          <a:xfrm>
            <a:off x="71830" y="1664101"/>
            <a:ext cx="6640077" cy="4265729"/>
            <a:chOff x="95773" y="1075800"/>
            <a:chExt cx="8853436" cy="5687639"/>
          </a:xfrm>
        </p:grpSpPr>
        <p:sp>
          <p:nvSpPr>
            <p:cNvPr id="41" name="Rectangle 40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3676447" y="2618993"/>
              <a:ext cx="5272762" cy="338559"/>
              <a:chOff x="3276599" y="1828797"/>
              <a:chExt cx="6070293" cy="421666"/>
            </a:xfrm>
            <a:noFill/>
          </p:grpSpPr>
          <p:sp>
            <p:nvSpPr>
              <p:cNvPr id="56" name="ZoneTexte 55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273174" y="1828797"/>
                <a:ext cx="555809" cy="42166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787777" y="1828797"/>
                <a:ext cx="559115" cy="42166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Groupe 45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8" name="ZoneTexte 47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58830" y="119730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cxnSp>
        <p:nvCxnSpPr>
          <p:cNvPr id="67" name="Connecteur droit 66"/>
          <p:cNvCxnSpPr/>
          <p:nvPr/>
        </p:nvCxnSpPr>
        <p:spPr>
          <a:xfrm>
            <a:off x="2434070" y="4655127"/>
            <a:ext cx="371475" cy="2598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68" name="Connecteur droit 67"/>
          <p:cNvCxnSpPr/>
          <p:nvPr/>
        </p:nvCxnSpPr>
        <p:spPr>
          <a:xfrm>
            <a:off x="2805545" y="4657726"/>
            <a:ext cx="2598" cy="748145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69" name="Connecteur droit 68"/>
          <p:cNvCxnSpPr/>
          <p:nvPr/>
        </p:nvCxnSpPr>
        <p:spPr>
          <a:xfrm flipV="1">
            <a:off x="2805545" y="5403274"/>
            <a:ext cx="1876992" cy="5195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0" name="Connecteur droit 69"/>
          <p:cNvCxnSpPr/>
          <p:nvPr/>
        </p:nvCxnSpPr>
        <p:spPr>
          <a:xfrm flipV="1">
            <a:off x="4682537" y="4656427"/>
            <a:ext cx="0" cy="749444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1" name="Connecteur droit 70"/>
          <p:cNvCxnSpPr/>
          <p:nvPr/>
        </p:nvCxnSpPr>
        <p:spPr>
          <a:xfrm>
            <a:off x="4682538" y="4655127"/>
            <a:ext cx="1874395" cy="6391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2" name="Connecteur droit 71"/>
          <p:cNvCxnSpPr/>
          <p:nvPr/>
        </p:nvCxnSpPr>
        <p:spPr>
          <a:xfrm>
            <a:off x="6556932" y="4658972"/>
            <a:ext cx="0" cy="745002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3" name="Connecteur droit 72"/>
          <p:cNvCxnSpPr/>
          <p:nvPr/>
        </p:nvCxnSpPr>
        <p:spPr>
          <a:xfrm>
            <a:off x="6556933" y="5403273"/>
            <a:ext cx="368609" cy="0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76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192713" y="1410317"/>
            <a:ext cx="360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Signal périodique carré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74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41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00" y="1664100"/>
            <a:ext cx="5782200" cy="4336650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2812774" y="4683019"/>
            <a:ext cx="3730880" cy="704366"/>
            <a:chOff x="5214299" y="2665646"/>
            <a:chExt cx="5884547" cy="1169695"/>
          </a:xfrm>
        </p:grpSpPr>
        <p:sp>
          <p:nvSpPr>
            <p:cNvPr id="49" name="Forme libre 48"/>
            <p:cNvSpPr/>
            <p:nvPr/>
          </p:nvSpPr>
          <p:spPr>
            <a:xfrm>
              <a:off x="5214299" y="3315465"/>
              <a:ext cx="731045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orme libre 49"/>
            <p:cNvSpPr/>
            <p:nvPr/>
          </p:nvSpPr>
          <p:spPr>
            <a:xfrm>
              <a:off x="6187960" y="3742472"/>
              <a:ext cx="1012031" cy="92869"/>
            </a:xfrm>
            <a:custGeom>
              <a:avLst/>
              <a:gdLst>
                <a:gd name="connsiteX0" fmla="*/ 0 w 1012031"/>
                <a:gd name="connsiteY0" fmla="*/ 0 h 92869"/>
                <a:gd name="connsiteX1" fmla="*/ 1012031 w 1012031"/>
                <a:gd name="connsiteY1" fmla="*/ 4763 h 92869"/>
                <a:gd name="connsiteX2" fmla="*/ 873918 w 1012031"/>
                <a:gd name="connsiteY2" fmla="*/ 42863 h 92869"/>
                <a:gd name="connsiteX3" fmla="*/ 754856 w 1012031"/>
                <a:gd name="connsiteY3" fmla="*/ 69057 h 92869"/>
                <a:gd name="connsiteX4" fmla="*/ 616743 w 1012031"/>
                <a:gd name="connsiteY4" fmla="*/ 88107 h 92869"/>
                <a:gd name="connsiteX5" fmla="*/ 483393 w 1012031"/>
                <a:gd name="connsiteY5" fmla="*/ 92869 h 92869"/>
                <a:gd name="connsiteX6" fmla="*/ 323850 w 1012031"/>
                <a:gd name="connsiteY6" fmla="*/ 78582 h 92869"/>
                <a:gd name="connsiteX7" fmla="*/ 145256 w 1012031"/>
                <a:gd name="connsiteY7" fmla="*/ 45244 h 92869"/>
                <a:gd name="connsiteX8" fmla="*/ 0 w 1012031"/>
                <a:gd name="connsiteY8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031" h="92869">
                  <a:moveTo>
                    <a:pt x="0" y="0"/>
                  </a:moveTo>
                  <a:lnTo>
                    <a:pt x="1012031" y="4763"/>
                  </a:lnTo>
                  <a:lnTo>
                    <a:pt x="873918" y="42863"/>
                  </a:lnTo>
                  <a:lnTo>
                    <a:pt x="754856" y="69057"/>
                  </a:lnTo>
                  <a:lnTo>
                    <a:pt x="616743" y="88107"/>
                  </a:lnTo>
                  <a:lnTo>
                    <a:pt x="483393" y="92869"/>
                  </a:lnTo>
                  <a:lnTo>
                    <a:pt x="323850" y="78582"/>
                  </a:lnTo>
                  <a:lnTo>
                    <a:pt x="145256" y="45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orme libre 50"/>
            <p:cNvSpPr/>
            <p:nvPr/>
          </p:nvSpPr>
          <p:spPr>
            <a:xfrm flipH="1">
              <a:off x="7415579" y="3315465"/>
              <a:ext cx="731045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orme libre 51"/>
            <p:cNvSpPr/>
            <p:nvPr/>
          </p:nvSpPr>
          <p:spPr>
            <a:xfrm rot="10800000">
              <a:off x="9150350" y="2665646"/>
              <a:ext cx="1012031" cy="92869"/>
            </a:xfrm>
            <a:custGeom>
              <a:avLst/>
              <a:gdLst>
                <a:gd name="connsiteX0" fmla="*/ 0 w 1012031"/>
                <a:gd name="connsiteY0" fmla="*/ 0 h 92869"/>
                <a:gd name="connsiteX1" fmla="*/ 1012031 w 1012031"/>
                <a:gd name="connsiteY1" fmla="*/ 4763 h 92869"/>
                <a:gd name="connsiteX2" fmla="*/ 873918 w 1012031"/>
                <a:gd name="connsiteY2" fmla="*/ 42863 h 92869"/>
                <a:gd name="connsiteX3" fmla="*/ 754856 w 1012031"/>
                <a:gd name="connsiteY3" fmla="*/ 69057 h 92869"/>
                <a:gd name="connsiteX4" fmla="*/ 616743 w 1012031"/>
                <a:gd name="connsiteY4" fmla="*/ 88107 h 92869"/>
                <a:gd name="connsiteX5" fmla="*/ 483393 w 1012031"/>
                <a:gd name="connsiteY5" fmla="*/ 92869 h 92869"/>
                <a:gd name="connsiteX6" fmla="*/ 323850 w 1012031"/>
                <a:gd name="connsiteY6" fmla="*/ 78582 h 92869"/>
                <a:gd name="connsiteX7" fmla="*/ 145256 w 1012031"/>
                <a:gd name="connsiteY7" fmla="*/ 45244 h 92869"/>
                <a:gd name="connsiteX8" fmla="*/ 0 w 1012031"/>
                <a:gd name="connsiteY8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031" h="92869">
                  <a:moveTo>
                    <a:pt x="0" y="0"/>
                  </a:moveTo>
                  <a:lnTo>
                    <a:pt x="1012031" y="4763"/>
                  </a:lnTo>
                  <a:lnTo>
                    <a:pt x="873918" y="42863"/>
                  </a:lnTo>
                  <a:lnTo>
                    <a:pt x="754856" y="69057"/>
                  </a:lnTo>
                  <a:lnTo>
                    <a:pt x="616743" y="88107"/>
                  </a:lnTo>
                  <a:lnTo>
                    <a:pt x="483393" y="92869"/>
                  </a:lnTo>
                  <a:lnTo>
                    <a:pt x="323850" y="78582"/>
                  </a:lnTo>
                  <a:lnTo>
                    <a:pt x="145256" y="45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orme libre 52"/>
            <p:cNvSpPr/>
            <p:nvPr/>
          </p:nvSpPr>
          <p:spPr>
            <a:xfrm rot="10800000" flipH="1">
              <a:off x="8168375" y="2776009"/>
              <a:ext cx="731044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orme libre 53"/>
            <p:cNvSpPr/>
            <p:nvPr/>
          </p:nvSpPr>
          <p:spPr>
            <a:xfrm flipH="1" flipV="1">
              <a:off x="10367801" y="2776007"/>
              <a:ext cx="731045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2814793" y="3390900"/>
            <a:ext cx="3734218" cy="704484"/>
            <a:chOff x="3355835" y="4733362"/>
            <a:chExt cx="5669308" cy="1169891"/>
          </a:xfrm>
        </p:grpSpPr>
        <p:sp>
          <p:nvSpPr>
            <p:cNvPr id="56" name="Rectangle 55"/>
            <p:cNvSpPr/>
            <p:nvPr/>
          </p:nvSpPr>
          <p:spPr>
            <a:xfrm>
              <a:off x="4315492" y="4733364"/>
              <a:ext cx="871023" cy="1156447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355835" y="4733363"/>
              <a:ext cx="871023" cy="115644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275149" y="4733362"/>
              <a:ext cx="871023" cy="115644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234806" y="4733362"/>
              <a:ext cx="871023" cy="1156447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194463" y="4746806"/>
              <a:ext cx="871023" cy="115644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154120" y="4733362"/>
              <a:ext cx="871023" cy="1156447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71830" y="1664101"/>
            <a:ext cx="6644727" cy="4265729"/>
            <a:chOff x="95773" y="1075800"/>
            <a:chExt cx="8859636" cy="5687639"/>
          </a:xfrm>
        </p:grpSpPr>
        <p:sp>
          <p:nvSpPr>
            <p:cNvPr id="63" name="Rectangle 62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3676447" y="2618993"/>
              <a:ext cx="5278962" cy="338556"/>
              <a:chOff x="3276599" y="1828800"/>
              <a:chExt cx="6077431" cy="421663"/>
            </a:xfrm>
            <a:noFill/>
          </p:grpSpPr>
          <p:sp>
            <p:nvSpPr>
              <p:cNvPr id="78" name="ZoneTexte 77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85" name="ZoneTexte 84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87" name="ZoneTexte 86"/>
              <p:cNvSpPr txBox="1"/>
              <p:nvPr/>
            </p:nvSpPr>
            <p:spPr>
              <a:xfrm>
                <a:off x="8273175" y="1828800"/>
                <a:ext cx="56290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88" name="ZoneTexte 87"/>
              <p:cNvSpPr txBox="1"/>
              <p:nvPr/>
            </p:nvSpPr>
            <p:spPr>
              <a:xfrm>
                <a:off x="8787777" y="1828800"/>
                <a:ext cx="566253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6" name="ZoneTexte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7" name="ZoneTexte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e 67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70" name="ZoneTexte 69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89" name="ZoneTexte 88"/>
          <p:cNvSpPr txBox="1"/>
          <p:nvPr/>
        </p:nvSpPr>
        <p:spPr>
          <a:xfrm>
            <a:off x="7684994" y="2788930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90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92" name="Rectangle 91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91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177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7684995" y="307601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0,1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74" y="1645051"/>
            <a:ext cx="5791751" cy="4355700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71830" y="1653215"/>
            <a:ext cx="6644701" cy="4265729"/>
            <a:chOff x="95773" y="1075800"/>
            <a:chExt cx="8859601" cy="5687639"/>
          </a:xfrm>
        </p:grpSpPr>
        <p:sp>
          <p:nvSpPr>
            <p:cNvPr id="38" name="Rectangle 37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3676447" y="2618993"/>
              <a:ext cx="5278927" cy="338556"/>
              <a:chOff x="3276599" y="1828800"/>
              <a:chExt cx="6077391" cy="421663"/>
            </a:xfrm>
            <a:noFill/>
          </p:grpSpPr>
          <p:sp>
            <p:nvSpPr>
              <p:cNvPr id="53" name="ZoneTexte 52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8273175" y="1828800"/>
                <a:ext cx="56286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8787777" y="1828800"/>
                <a:ext cx="566213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1" name="ZoneText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41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2" name="ZoneTexte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e 42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4" name="Groupe 43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4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88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7684995" y="307601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0,2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9486" y="1645650"/>
            <a:ext cx="5791500" cy="4355100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71830" y="1653215"/>
            <a:ext cx="6643313" cy="4265729"/>
            <a:chOff x="95773" y="1075800"/>
            <a:chExt cx="8857751" cy="5687639"/>
          </a:xfrm>
        </p:grpSpPr>
        <p:sp>
          <p:nvSpPr>
            <p:cNvPr id="38" name="Rectangle 37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3676447" y="2618993"/>
              <a:ext cx="5277077" cy="338556"/>
              <a:chOff x="3276599" y="1828800"/>
              <a:chExt cx="6075261" cy="421663"/>
            </a:xfrm>
            <a:noFill/>
          </p:grpSpPr>
          <p:sp>
            <p:nvSpPr>
              <p:cNvPr id="53" name="ZoneTexte 52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8273175" y="1828800"/>
                <a:ext cx="5607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8787777" y="1828800"/>
                <a:ext cx="564083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1" name="ZoneText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41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2" name="ZoneTexte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e 42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4" name="Groupe 43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4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83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24" name="ZoneTexte 123"/>
          <p:cNvSpPr txBox="1"/>
          <p:nvPr/>
        </p:nvSpPr>
        <p:spPr>
          <a:xfrm>
            <a:off x="7684995" y="307601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0,3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126" name="Image 12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128" name="Rectangle 127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130" name="Groupe 129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2" cy="421663"/>
            </a:xfrm>
            <a:noFill/>
          </p:grpSpPr>
          <p:sp>
            <p:nvSpPr>
              <p:cNvPr id="143" name="ZoneTexte 142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144" name="ZoneTexte 143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45" name="ZoneTexte 144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146" name="ZoneTexte 145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147" name="ZoneTexte 146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148" name="ZoneTexte 147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149" name="ZoneTexte 148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50" name="ZoneTexte 149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151" name="ZoneTexte 150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152" name="ZoneTexte 151"/>
              <p:cNvSpPr txBox="1"/>
              <p:nvPr/>
            </p:nvSpPr>
            <p:spPr>
              <a:xfrm>
                <a:off x="8273173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153" name="ZoneTexte 152"/>
              <p:cNvSpPr txBox="1"/>
              <p:nvPr/>
            </p:nvSpPr>
            <p:spPr>
              <a:xfrm>
                <a:off x="8787776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ZoneTexte 130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1" name="ZoneTexte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ZoneTexte 131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2" name="ZoneTexte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3" name="Groupe 132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ZoneTexte 141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134" name="Groupe 133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ZoneTexte 139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135" name="ZoneTexte 134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154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23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7684995" y="3076015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61" name="Image 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grpSp>
        <p:nvGrpSpPr>
          <p:cNvPr id="62" name="Groupe 61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63" name="Rectangle 62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78" name="ZoneTexte 77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85" name="ZoneTexte 84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87" name="ZoneTexte 86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88" name="ZoneTexte 87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6" name="ZoneTexte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7" name="ZoneTexte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e 67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70" name="ZoneTexte 69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2812076" y="4680189"/>
            <a:ext cx="3737516" cy="704210"/>
            <a:chOff x="3749434" y="5097252"/>
            <a:chExt cx="4983355" cy="938946"/>
          </a:xfrm>
        </p:grpSpPr>
        <p:grpSp>
          <p:nvGrpSpPr>
            <p:cNvPr id="90" name="Groupe 89"/>
            <p:cNvGrpSpPr/>
            <p:nvPr/>
          </p:nvGrpSpPr>
          <p:grpSpPr>
            <a:xfrm>
              <a:off x="3749434" y="5620272"/>
              <a:ext cx="2486427" cy="415926"/>
              <a:chOff x="3749434" y="5620272"/>
              <a:chExt cx="2486427" cy="415926"/>
            </a:xfrm>
          </p:grpSpPr>
          <p:sp>
            <p:nvSpPr>
              <p:cNvPr id="97" name="Forme libre 96"/>
              <p:cNvSpPr/>
              <p:nvPr/>
            </p:nvSpPr>
            <p:spPr>
              <a:xfrm>
                <a:off x="3749434" y="5620272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orme libre 97"/>
              <p:cNvSpPr/>
              <p:nvPr/>
            </p:nvSpPr>
            <p:spPr>
              <a:xfrm>
                <a:off x="4187142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orme libre 98"/>
              <p:cNvSpPr/>
              <p:nvPr/>
            </p:nvSpPr>
            <p:spPr>
              <a:xfrm flipH="1">
                <a:off x="5399440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orme libre 99"/>
              <p:cNvSpPr/>
              <p:nvPr/>
            </p:nvSpPr>
            <p:spPr>
              <a:xfrm>
                <a:off x="4812175" y="5949387"/>
                <a:ext cx="358815" cy="28937"/>
              </a:xfrm>
              <a:custGeom>
                <a:avLst/>
                <a:gdLst>
                  <a:gd name="connsiteX0" fmla="*/ 0 w 358815"/>
                  <a:gd name="connsiteY0" fmla="*/ 26043 h 28937"/>
                  <a:gd name="connsiteX1" fmla="*/ 83916 w 358815"/>
                  <a:gd name="connsiteY1" fmla="*/ 8681 h 28937"/>
                  <a:gd name="connsiteX2" fmla="*/ 150471 w 358815"/>
                  <a:gd name="connsiteY2" fmla="*/ 0 h 28937"/>
                  <a:gd name="connsiteX3" fmla="*/ 214131 w 358815"/>
                  <a:gd name="connsiteY3" fmla="*/ 0 h 28937"/>
                  <a:gd name="connsiteX4" fmla="*/ 295154 w 358815"/>
                  <a:gd name="connsiteY4" fmla="*/ 11575 h 28937"/>
                  <a:gd name="connsiteX5" fmla="*/ 358815 w 358815"/>
                  <a:gd name="connsiteY5" fmla="*/ 28937 h 28937"/>
                  <a:gd name="connsiteX6" fmla="*/ 0 w 358815"/>
                  <a:gd name="connsiteY6" fmla="*/ 26043 h 2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815" h="28937">
                    <a:moveTo>
                      <a:pt x="0" y="26043"/>
                    </a:moveTo>
                    <a:lnTo>
                      <a:pt x="83916" y="8681"/>
                    </a:lnTo>
                    <a:lnTo>
                      <a:pt x="150471" y="0"/>
                    </a:lnTo>
                    <a:lnTo>
                      <a:pt x="214131" y="0"/>
                    </a:lnTo>
                    <a:lnTo>
                      <a:pt x="295154" y="11575"/>
                    </a:lnTo>
                    <a:lnTo>
                      <a:pt x="358815" y="28937"/>
                    </a:lnTo>
                    <a:lnTo>
                      <a:pt x="0" y="26043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orme libre 100"/>
              <p:cNvSpPr/>
              <p:nvPr/>
            </p:nvSpPr>
            <p:spPr>
              <a:xfrm flipH="1">
                <a:off x="5923344" y="5625297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e 90"/>
            <p:cNvGrpSpPr/>
            <p:nvPr/>
          </p:nvGrpSpPr>
          <p:grpSpPr>
            <a:xfrm flipH="1" flipV="1">
              <a:off x="6246362" y="5097252"/>
              <a:ext cx="2486427" cy="410902"/>
              <a:chOff x="3749434" y="5625296"/>
              <a:chExt cx="2486427" cy="410902"/>
            </a:xfrm>
          </p:grpSpPr>
          <p:sp>
            <p:nvSpPr>
              <p:cNvPr id="92" name="Forme libre 91"/>
              <p:cNvSpPr/>
              <p:nvPr/>
            </p:nvSpPr>
            <p:spPr>
              <a:xfrm>
                <a:off x="3749434" y="5625296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orme libre 92"/>
              <p:cNvSpPr/>
              <p:nvPr/>
            </p:nvSpPr>
            <p:spPr>
              <a:xfrm>
                <a:off x="4187142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orme libre 93"/>
              <p:cNvSpPr/>
              <p:nvPr/>
            </p:nvSpPr>
            <p:spPr>
              <a:xfrm flipH="1">
                <a:off x="5399440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orme libre 94"/>
              <p:cNvSpPr/>
              <p:nvPr/>
            </p:nvSpPr>
            <p:spPr>
              <a:xfrm>
                <a:off x="4812175" y="5949387"/>
                <a:ext cx="358815" cy="28937"/>
              </a:xfrm>
              <a:custGeom>
                <a:avLst/>
                <a:gdLst>
                  <a:gd name="connsiteX0" fmla="*/ 0 w 358815"/>
                  <a:gd name="connsiteY0" fmla="*/ 26043 h 28937"/>
                  <a:gd name="connsiteX1" fmla="*/ 83916 w 358815"/>
                  <a:gd name="connsiteY1" fmla="*/ 8681 h 28937"/>
                  <a:gd name="connsiteX2" fmla="*/ 150471 w 358815"/>
                  <a:gd name="connsiteY2" fmla="*/ 0 h 28937"/>
                  <a:gd name="connsiteX3" fmla="*/ 214131 w 358815"/>
                  <a:gd name="connsiteY3" fmla="*/ 0 h 28937"/>
                  <a:gd name="connsiteX4" fmla="*/ 295154 w 358815"/>
                  <a:gd name="connsiteY4" fmla="*/ 11575 h 28937"/>
                  <a:gd name="connsiteX5" fmla="*/ 358815 w 358815"/>
                  <a:gd name="connsiteY5" fmla="*/ 28937 h 28937"/>
                  <a:gd name="connsiteX6" fmla="*/ 0 w 358815"/>
                  <a:gd name="connsiteY6" fmla="*/ 26043 h 2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815" h="28937">
                    <a:moveTo>
                      <a:pt x="0" y="26043"/>
                    </a:moveTo>
                    <a:lnTo>
                      <a:pt x="83916" y="8681"/>
                    </a:lnTo>
                    <a:lnTo>
                      <a:pt x="150471" y="0"/>
                    </a:lnTo>
                    <a:lnTo>
                      <a:pt x="214131" y="0"/>
                    </a:lnTo>
                    <a:lnTo>
                      <a:pt x="295154" y="11575"/>
                    </a:lnTo>
                    <a:lnTo>
                      <a:pt x="358815" y="28937"/>
                    </a:lnTo>
                    <a:lnTo>
                      <a:pt x="0" y="2604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orme libre 95"/>
              <p:cNvSpPr/>
              <p:nvPr/>
            </p:nvSpPr>
            <p:spPr>
              <a:xfrm flipH="1">
                <a:off x="5923344" y="5625297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" name="Groupe 101"/>
          <p:cNvGrpSpPr/>
          <p:nvPr/>
        </p:nvGrpSpPr>
        <p:grpSpPr>
          <a:xfrm>
            <a:off x="2814794" y="3390900"/>
            <a:ext cx="3734798" cy="704484"/>
            <a:chOff x="3753058" y="3378200"/>
            <a:chExt cx="5790976" cy="939312"/>
          </a:xfrm>
        </p:grpSpPr>
        <p:grpSp>
          <p:nvGrpSpPr>
            <p:cNvPr id="103" name="Groupe 102"/>
            <p:cNvGrpSpPr/>
            <p:nvPr/>
          </p:nvGrpSpPr>
          <p:grpSpPr>
            <a:xfrm>
              <a:off x="3753058" y="3378200"/>
              <a:ext cx="3454796" cy="939312"/>
              <a:chOff x="3355835" y="4733362"/>
              <a:chExt cx="5669308" cy="1169891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4315492" y="4733364"/>
                <a:ext cx="871023" cy="1156447"/>
              </a:xfrm>
              <a:prstGeom prst="rect">
                <a:avLst/>
              </a:prstGeom>
              <a:solidFill>
                <a:srgbClr val="5B9BD5"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355835" y="4733363"/>
                <a:ext cx="871023" cy="1156447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5275149" y="4733362"/>
                <a:ext cx="871023" cy="1156447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6234806" y="4733362"/>
                <a:ext cx="871023" cy="1156447"/>
              </a:xfrm>
              <a:prstGeom prst="rect">
                <a:avLst/>
              </a:prstGeom>
              <a:solidFill>
                <a:srgbClr val="5B9BD5"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194463" y="4746806"/>
                <a:ext cx="871023" cy="1156447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154120" y="4733362"/>
                <a:ext cx="871023" cy="1156447"/>
              </a:xfrm>
              <a:prstGeom prst="rect">
                <a:avLst/>
              </a:prstGeom>
              <a:solidFill>
                <a:srgbClr val="5B9BD5"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7843642" y="3380149"/>
              <a:ext cx="530789" cy="928518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258841" y="3380148"/>
              <a:ext cx="530789" cy="928518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428444" y="3380147"/>
              <a:ext cx="530789" cy="928518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013245" y="3380147"/>
              <a:ext cx="530789" cy="928518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4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115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46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35" name="Image 3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84994" y="3363099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0,1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71830" y="1653215"/>
            <a:ext cx="6640078" cy="4265729"/>
            <a:chOff x="95773" y="1075800"/>
            <a:chExt cx="8853436" cy="5687639"/>
          </a:xfrm>
        </p:grpSpPr>
        <p:sp>
          <p:nvSpPr>
            <p:cNvPr id="40" name="Rectangle 39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4" cy="421663"/>
            </a:xfrm>
            <a:noFill/>
          </p:grpSpPr>
          <p:sp>
            <p:nvSpPr>
              <p:cNvPr id="55" name="ZoneTexte 54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8273175" y="1828800"/>
                <a:ext cx="55580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787779" y="1828800"/>
                <a:ext cx="559114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3" name="ZoneText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e 44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6" name="Groupe 45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6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7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75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35" name="Image 3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84994" y="3363099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40" name="Rectangle 39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5" name="ZoneTexte 54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3" name="ZoneText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e 44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6" name="Groupe 45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6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7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58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684994" y="3363099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41" name="Rectangle 40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6" name="ZoneTexte 55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Groupe 45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8" name="ZoneTexte 47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7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66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84994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684994" y="3650183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C00000"/>
                </a:solidFill>
                <a:latin typeface="Calibri" panose="020F0502020204030204"/>
              </a:rPr>
              <a:t>A7 = 0,1</a:t>
            </a:r>
          </a:p>
        </p:txBody>
      </p:sp>
      <p:pic>
        <p:nvPicPr>
          <p:cNvPr id="40" name="Image 3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grpSp>
        <p:nvGrpSpPr>
          <p:cNvPr id="41" name="Groupe 40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42" name="Rectangle 41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7" name="ZoneTexte 56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e 46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60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 : Déroulement du module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6172" y="825509"/>
            <a:ext cx="89778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5 TH de cours : </a:t>
            </a:r>
          </a:p>
          <a:p>
            <a:pPr lvl="2">
              <a:buFont typeface="Courier New" pitchFamily="49" charset="0"/>
              <a:buChar char="o"/>
            </a:pPr>
            <a:r>
              <a:rPr lang="fr-FR" sz="1400" dirty="0" smtClean="0"/>
              <a:t> </a:t>
            </a:r>
            <a:r>
              <a:rPr lang="fr-FR" sz="1500" i="1" dirty="0" smtClean="0"/>
              <a:t>Prérequis d’optique géométrique </a:t>
            </a:r>
            <a:r>
              <a:rPr lang="fr-FR" sz="1500" b="1" i="1" dirty="0" smtClean="0">
                <a:solidFill>
                  <a:srgbClr val="FF0000"/>
                </a:solidFill>
              </a:rPr>
              <a:t>(Autonomie)</a:t>
            </a:r>
            <a:r>
              <a:rPr lang="fr-FR" sz="1500" i="1" dirty="0" smtClean="0"/>
              <a:t> 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>
                <a:solidFill>
                  <a:srgbClr val="00B050"/>
                </a:solidFill>
              </a:rPr>
              <a:t> Onde planes et Analyse spectrale</a:t>
            </a:r>
          </a:p>
          <a:p>
            <a:pPr lvl="2">
              <a:buFont typeface="Courier New" pitchFamily="49" charset="0"/>
              <a:buChar char="o"/>
            </a:pPr>
            <a:r>
              <a:rPr lang="fr-FR" sz="1500" i="1" dirty="0">
                <a:solidFill>
                  <a:srgbClr val="00B050"/>
                </a:solidFill>
              </a:rPr>
              <a:t> </a:t>
            </a:r>
            <a:r>
              <a:rPr lang="fr-FR" sz="1500" i="1" dirty="0" smtClean="0">
                <a:solidFill>
                  <a:srgbClr val="00B050"/>
                </a:solidFill>
              </a:rPr>
              <a:t>Interférences </a:t>
            </a:r>
            <a:r>
              <a:rPr lang="fr-FR" sz="1500" b="1" i="1" dirty="0">
                <a:solidFill>
                  <a:srgbClr val="FF0000"/>
                </a:solidFill>
              </a:rPr>
              <a:t>(Autonomie</a:t>
            </a:r>
            <a:r>
              <a:rPr lang="fr-FR" sz="1500" b="1" i="1" dirty="0" smtClean="0">
                <a:solidFill>
                  <a:srgbClr val="FF0000"/>
                </a:solidFill>
              </a:rPr>
              <a:t>)</a:t>
            </a:r>
            <a:endParaRPr lang="fr-FR" sz="1500" dirty="0" smtClean="0">
              <a:solidFill>
                <a:srgbClr val="FF0000"/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>
                <a:solidFill>
                  <a:srgbClr val="00B050"/>
                </a:solidFill>
              </a:rPr>
              <a:t> Diffraction (optique de Fourier),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</a:t>
            </a:r>
            <a:r>
              <a:rPr lang="fr-FR" sz="1500" dirty="0">
                <a:solidFill>
                  <a:srgbClr val="0000FF"/>
                </a:solidFill>
              </a:rPr>
              <a:t>Fibre optique</a:t>
            </a:r>
            <a:r>
              <a:rPr lang="fr-FR" sz="1500" dirty="0"/>
              <a:t>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C00000"/>
                </a:solidFill>
              </a:rPr>
              <a:t>Laser,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Holographie,</a:t>
            </a:r>
            <a:endParaRPr lang="fr-FR" sz="1500" strike="sngStrike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7 TH de TD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</a:t>
            </a:r>
            <a:r>
              <a:rPr lang="fr-FR" sz="1500" dirty="0" smtClean="0">
                <a:solidFill>
                  <a:srgbClr val="00B050"/>
                </a:solidFill>
              </a:rPr>
              <a:t>Ondes et TF,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>
                <a:solidFill>
                  <a:srgbClr val="00B050"/>
                </a:solidFill>
              </a:rPr>
              <a:t> Optique de Fourier : Résolution des APN, Diffraction objet périodique, Traitement optique de l’information,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</a:t>
            </a:r>
            <a:r>
              <a:rPr lang="fr-FR" sz="1500" dirty="0">
                <a:solidFill>
                  <a:srgbClr val="0000FF"/>
                </a:solidFill>
              </a:rPr>
              <a:t>Fibre optique</a:t>
            </a:r>
            <a:r>
              <a:rPr lang="fr-FR" sz="1500" dirty="0"/>
              <a:t>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C00000"/>
                </a:solidFill>
              </a:rPr>
              <a:t>Laser,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TD Bilan </a:t>
            </a:r>
            <a:r>
              <a:rPr lang="fr-FR" sz="1500" b="1" dirty="0" smtClean="0">
                <a:solidFill>
                  <a:srgbClr val="FF0000"/>
                </a:solidFill>
              </a:rPr>
              <a:t>(Avant l’exam : Autonomie)</a:t>
            </a:r>
            <a:r>
              <a:rPr lang="fr-FR" sz="15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3 </a:t>
            </a:r>
            <a:r>
              <a:rPr lang="fr-FR" dirty="0" err="1" smtClean="0"/>
              <a:t>TPs</a:t>
            </a:r>
            <a:r>
              <a:rPr lang="fr-FR" dirty="0" smtClean="0"/>
              <a:t> </a:t>
            </a:r>
            <a:r>
              <a:rPr lang="fr-FR" sz="1500" b="1" dirty="0" smtClean="0"/>
              <a:t>(Créneaux communs COM101/COM103)</a:t>
            </a:r>
            <a:endParaRPr lang="fr-FR" sz="1500" dirty="0"/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</a:t>
            </a:r>
            <a:r>
              <a:rPr lang="fr-FR" sz="1500" dirty="0" smtClean="0">
                <a:solidFill>
                  <a:srgbClr val="0000FF"/>
                </a:solidFill>
              </a:rPr>
              <a:t>Fibre optique </a:t>
            </a:r>
            <a:r>
              <a:rPr lang="fr-FR" sz="1500" dirty="0" smtClean="0"/>
              <a:t>et </a:t>
            </a:r>
            <a:r>
              <a:rPr lang="fr-FR" sz="1500" dirty="0" smtClean="0">
                <a:solidFill>
                  <a:srgbClr val="C00000"/>
                </a:solidFill>
              </a:rPr>
              <a:t>laser</a:t>
            </a:r>
            <a:r>
              <a:rPr lang="fr-FR" sz="1500" dirty="0"/>
              <a:t> </a:t>
            </a:r>
            <a:endParaRPr lang="fr-FR" sz="1500" dirty="0" smtClean="0"/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 smtClean="0">
                <a:solidFill>
                  <a:srgbClr val="00B050"/>
                </a:solidFill>
              </a:rPr>
              <a:t>Diffraction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Holographie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1 examen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Sans documents,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/>
              <a:t> Cours, TD, TP…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499847" y="988841"/>
            <a:ext cx="3245948" cy="1149241"/>
            <a:chOff x="5499847" y="988841"/>
            <a:chExt cx="3245948" cy="1149241"/>
          </a:xfrm>
        </p:grpSpPr>
        <p:sp>
          <p:nvSpPr>
            <p:cNvPr id="11" name="ZoneTexte 10"/>
            <p:cNvSpPr txBox="1"/>
            <p:nvPr/>
          </p:nvSpPr>
          <p:spPr>
            <a:xfrm>
              <a:off x="5836024" y="1116128"/>
              <a:ext cx="2909771" cy="92333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fr-FR" dirty="0" smtClean="0">
                  <a:sym typeface="Wingdings" panose="05000000000000000000" pitchFamily="2" charset="2"/>
                </a:rPr>
                <a:t>Indice de réfraction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fr-FR" dirty="0" smtClean="0">
                  <a:sym typeface="Wingdings" panose="05000000000000000000" pitchFamily="2" charset="2"/>
                </a:rPr>
                <a:t>Chemin optique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fr-FR" dirty="0" smtClean="0">
                  <a:sym typeface="Wingdings" panose="05000000000000000000" pitchFamily="2" charset="2"/>
                </a:rPr>
                <a:t>Lois de </a:t>
              </a:r>
              <a:r>
                <a:rPr lang="fr-FR" dirty="0" err="1" smtClean="0">
                  <a:sym typeface="Wingdings" panose="05000000000000000000" pitchFamily="2" charset="2"/>
                </a:rPr>
                <a:t>Snell</a:t>
              </a:r>
              <a:r>
                <a:rPr lang="fr-FR" dirty="0" smtClean="0">
                  <a:sym typeface="Wingdings" panose="05000000000000000000" pitchFamily="2" charset="2"/>
                </a:rPr>
                <a:t>-Descartes</a:t>
              </a:r>
              <a:endParaRPr lang="fr-FR" dirty="0"/>
            </a:p>
          </p:txBody>
        </p:sp>
        <p:sp>
          <p:nvSpPr>
            <p:cNvPr id="12" name="Accolade fermante 11"/>
            <p:cNvSpPr/>
            <p:nvPr/>
          </p:nvSpPr>
          <p:spPr>
            <a:xfrm rot="10800000">
              <a:off x="5499847" y="988841"/>
              <a:ext cx="336177" cy="1149241"/>
            </a:xfrm>
            <a:prstGeom prst="righ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708400" y="2039458"/>
            <a:ext cx="5015244" cy="714573"/>
            <a:chOff x="3708400" y="2039458"/>
            <a:chExt cx="5015244" cy="714573"/>
          </a:xfrm>
        </p:grpSpPr>
        <p:grpSp>
          <p:nvGrpSpPr>
            <p:cNvPr id="13" name="Groupe 12"/>
            <p:cNvGrpSpPr/>
            <p:nvPr/>
          </p:nvGrpSpPr>
          <p:grpSpPr>
            <a:xfrm>
              <a:off x="5490519" y="2247426"/>
              <a:ext cx="3233125" cy="506605"/>
              <a:chOff x="5499846" y="1069522"/>
              <a:chExt cx="3233125" cy="506605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5836024" y="1116128"/>
                <a:ext cx="2896947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dirty="0" smtClean="0"/>
                  <a:t>Interférences à 2 ondes</a:t>
                </a:r>
                <a:endParaRPr lang="fr-FR" dirty="0"/>
              </a:p>
            </p:txBody>
          </p:sp>
          <p:sp>
            <p:nvSpPr>
              <p:cNvPr id="15" name="Accolade fermante 14"/>
              <p:cNvSpPr/>
              <p:nvPr/>
            </p:nvSpPr>
            <p:spPr>
              <a:xfrm rot="10800000">
                <a:off x="5499846" y="1069522"/>
                <a:ext cx="345504" cy="506605"/>
              </a:xfrm>
              <a:prstGeom prst="rightBrac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7" name="Connecteur en angle 16"/>
            <p:cNvCxnSpPr/>
            <p:nvPr/>
          </p:nvCxnSpPr>
          <p:spPr>
            <a:xfrm>
              <a:off x="3708400" y="2039458"/>
              <a:ext cx="1697941" cy="44824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684994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684994" y="3650183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grpSp>
        <p:nvGrpSpPr>
          <p:cNvPr id="41" name="Groupe 40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42" name="Rectangle 41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7" name="ZoneTexte 56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e 46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26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684994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684994" y="3650183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grpSp>
        <p:nvGrpSpPr>
          <p:cNvPr id="41" name="Groupe 40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42" name="Rectangle 41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7" name="ZoneTexte 56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e 46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89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684994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684994" y="3650183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684994" y="3937267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A9 = 0,14</a:t>
            </a:r>
          </a:p>
        </p:txBody>
      </p:sp>
      <p:pic>
        <p:nvPicPr>
          <p:cNvPr id="42" name="Image 4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45650"/>
            <a:ext cx="5791500" cy="4355100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44" name="Rectangle 43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6" name="Groupe 45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9" name="ZoneTexte 58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Groupe 48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51" name="ZoneTexte 50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1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72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19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7684995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>
                    <a:lumMod val="75000"/>
                  </a:srgbClr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684994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684994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684994" y="3650183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684994" y="3937267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A9 = 0,14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684994" y="4224352"/>
            <a:ext cx="938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30A0"/>
                </a:solidFill>
                <a:latin typeface="Calibri" panose="020F0502020204030204"/>
              </a:rPr>
              <a:t>A11 = 0,12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50" y="1657125"/>
            <a:ext cx="5791500" cy="4343625"/>
          </a:xfrm>
          <a:prstGeom prst="rect">
            <a:avLst/>
          </a:prstGeom>
        </p:spPr>
      </p:pic>
      <p:grpSp>
        <p:nvGrpSpPr>
          <p:cNvPr id="46" name="Groupe 45"/>
          <p:cNvGrpSpPr/>
          <p:nvPr/>
        </p:nvGrpSpPr>
        <p:grpSpPr>
          <a:xfrm>
            <a:off x="71830" y="1653215"/>
            <a:ext cx="6640077" cy="4265729"/>
            <a:chOff x="95773" y="1075800"/>
            <a:chExt cx="8853436" cy="5687639"/>
          </a:xfrm>
        </p:grpSpPr>
        <p:sp>
          <p:nvSpPr>
            <p:cNvPr id="47" name="Rectangle 46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Fréquence normalisée </a:t>
              </a:r>
              <a:r>
                <a:rPr kumimoji="0" lang="fr-FR" sz="1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  <a:r>
                <a:rPr kumimoji="0" lang="fr-FR" sz="1200" b="1" i="1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</a:t>
              </a:r>
              <a:r>
                <a:rPr kumimoji="0" lang="fr-FR" sz="1125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a.u</a:t>
              </a:r>
              <a:r>
                <a:rPr kumimoji="0" lang="fr-FR" sz="11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9" name="Groupe 48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62" name="ZoneTexte 61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70" name="ZoneTexte 69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71" name="ZoneTexte 70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72" name="ZoneTexte 71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fr-FR" sz="135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0" name="ZoneTexte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0" lang="fr-FR" sz="135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fr-FR" sz="135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fr-FR" sz="135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0" lang="fr-FR" sz="135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fr-FR" sz="135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kumimoji="0" lang="fr-FR" sz="135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fr-FR" sz="13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e 51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35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53" name="Groupe 52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Temps normalisé </a:t>
                </a:r>
                <a:r>
                  <a:rPr kumimoji="0" lang="fr-FR" sz="1125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t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</a:t>
                </a:r>
                <a:r>
                  <a:rPr kumimoji="0" lang="fr-FR" sz="1125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a.u</a:t>
                </a:r>
                <a:r>
                  <a:rPr kumimoji="0" lang="fr-FR" sz="112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73" name="ZoneTexte 72"/>
          <p:cNvSpPr txBox="1"/>
          <p:nvPr/>
        </p:nvSpPr>
        <p:spPr>
          <a:xfrm>
            <a:off x="3054287" y="1975589"/>
            <a:ext cx="420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º"/>
            </a:pPr>
            <a:r>
              <a:rPr lang="fr-FR" b="1" dirty="0" smtClean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SPECTRE </a:t>
            </a:r>
            <a:r>
              <a:rPr lang="fr-FR" b="1" dirty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en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amplitude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       </a:t>
            </a:r>
            <a:r>
              <a:rPr lang="fr-FR" sz="1600" b="1" i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 </a:t>
            </a:r>
            <a:r>
              <a:rPr lang="fr-FR" sz="1600" b="1" i="1" dirty="0" smtClean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DISCRET pour un signal périodique!!</a:t>
            </a:r>
            <a:endParaRPr lang="fr-FR" sz="160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2198727" y="321329"/>
            <a:ext cx="6647974" cy="2932869"/>
            <a:chOff x="2198727" y="321329"/>
            <a:chExt cx="6647974" cy="2932869"/>
          </a:xfrm>
        </p:grpSpPr>
        <p:sp>
          <p:nvSpPr>
            <p:cNvPr id="15" name="Rectangle 14"/>
            <p:cNvSpPr/>
            <p:nvPr/>
          </p:nvSpPr>
          <p:spPr>
            <a:xfrm>
              <a:off x="2198727" y="321329"/>
              <a:ext cx="6647974" cy="121163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2198727" y="321329"/>
              <a:ext cx="6647974" cy="2932869"/>
              <a:chOff x="2198727" y="321329"/>
              <a:chExt cx="6647974" cy="2932869"/>
            </a:xfrm>
          </p:grpSpPr>
          <p:sp>
            <p:nvSpPr>
              <p:cNvPr id="3" name="Ellipse 2"/>
              <p:cNvSpPr/>
              <p:nvPr/>
            </p:nvSpPr>
            <p:spPr>
              <a:xfrm>
                <a:off x="2393576" y="1761488"/>
                <a:ext cx="1656005" cy="149271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" name="ZoneTexte 3"/>
              <p:cNvSpPr txBox="1"/>
              <p:nvPr/>
            </p:nvSpPr>
            <p:spPr>
              <a:xfrm>
                <a:off x="2198727" y="321329"/>
                <a:ext cx="6647974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Basses fréquences : Information « grossière », contraste…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" name="Connecteur droit avec flèche 5"/>
              <p:cNvCxnSpPr>
                <a:stCxn id="3" idx="0"/>
              </p:cNvCxnSpPr>
              <p:nvPr/>
            </p:nvCxnSpPr>
            <p:spPr>
              <a:xfrm flipV="1">
                <a:off x="3221579" y="712347"/>
                <a:ext cx="104649" cy="10491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e 13"/>
          <p:cNvGrpSpPr/>
          <p:nvPr/>
        </p:nvGrpSpPr>
        <p:grpSpPr>
          <a:xfrm>
            <a:off x="3415971" y="1062739"/>
            <a:ext cx="5288627" cy="2118247"/>
            <a:chOff x="3415971" y="1062739"/>
            <a:chExt cx="5288627" cy="2118247"/>
          </a:xfrm>
        </p:grpSpPr>
        <p:sp>
          <p:nvSpPr>
            <p:cNvPr id="76" name="Ellipse 75"/>
            <p:cNvSpPr/>
            <p:nvPr/>
          </p:nvSpPr>
          <p:spPr>
            <a:xfrm>
              <a:off x="4906973" y="1688276"/>
              <a:ext cx="2159420" cy="149271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3415971" y="1062739"/>
              <a:ext cx="5288627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Hautes fréquences : Détails, fronts montants…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cxnSp>
          <p:nvCxnSpPr>
            <p:cNvPr id="79" name="Connecteur droit avec flèche 78"/>
            <p:cNvCxnSpPr/>
            <p:nvPr/>
          </p:nvCxnSpPr>
          <p:spPr>
            <a:xfrm flipH="1" flipV="1">
              <a:off x="4799362" y="1413051"/>
              <a:ext cx="606528" cy="44530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0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42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29" name="Picture 2" descr="undef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67"/>
          <a:stretch/>
        </p:blipFill>
        <p:spPr bwMode="auto">
          <a:xfrm>
            <a:off x="310974" y="1583368"/>
            <a:ext cx="2701079" cy="227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-124832" y="4191618"/>
            <a:ext cx="3472310" cy="1959975"/>
            <a:chOff x="-12068" y="682349"/>
            <a:chExt cx="4629746" cy="2613300"/>
          </a:xfrm>
        </p:grpSpPr>
        <p:pic>
          <p:nvPicPr>
            <p:cNvPr id="31" name="Picture 6" descr="Adaptapeur à rotule Gravity GMSQT1B pour pied de micro appareil photo  enregistreurs | prozic.com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23" r="8467" b="13423"/>
            <a:stretch/>
          </p:blipFill>
          <p:spPr bwMode="auto">
            <a:xfrm>
              <a:off x="2601232" y="976968"/>
              <a:ext cx="1832979" cy="202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Modèle De Conception De Logo Icône Mégaphone. Haut-parleur. Design Plat. |  Vecteur Premi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68" y="682349"/>
              <a:ext cx="2613300" cy="261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023631" y="2046149"/>
              <a:ext cx="594047" cy="101203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152729" y="2472585"/>
            <a:ext cx="1817885" cy="428625"/>
            <a:chOff x="4293286" y="1956557"/>
            <a:chExt cx="2423846" cy="571500"/>
          </a:xfrm>
        </p:grpSpPr>
        <p:sp>
          <p:nvSpPr>
            <p:cNvPr id="35" name="Flèche vers le bas 34"/>
            <p:cNvSpPr/>
            <p:nvPr/>
          </p:nvSpPr>
          <p:spPr>
            <a:xfrm rot="16200000">
              <a:off x="5219459" y="1030384"/>
              <a:ext cx="571500" cy="2423846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538587" y="2076690"/>
              <a:ext cx="188299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Analyse spectrale</a:t>
              </a:r>
            </a:p>
          </p:txBody>
        </p:sp>
      </p:grpSp>
      <p:sp>
        <p:nvSpPr>
          <p:cNvPr id="37" name="Forme libre 36"/>
          <p:cNvSpPr/>
          <p:nvPr/>
        </p:nvSpPr>
        <p:spPr>
          <a:xfrm rot="401604">
            <a:off x="1968142" y="3809686"/>
            <a:ext cx="1616756" cy="1585772"/>
          </a:xfrm>
          <a:custGeom>
            <a:avLst/>
            <a:gdLst>
              <a:gd name="connsiteX0" fmla="*/ 1524000 w 2155675"/>
              <a:gd name="connsiteY0" fmla="*/ 1771650 h 2114362"/>
              <a:gd name="connsiteX1" fmla="*/ 2076450 w 2155675"/>
              <a:gd name="connsiteY1" fmla="*/ 1981200 h 2114362"/>
              <a:gd name="connsiteX2" fmla="*/ 0 w 2155675"/>
              <a:gd name="connsiteY2" fmla="*/ 0 h 21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675" h="2114362">
                <a:moveTo>
                  <a:pt x="1524000" y="1771650"/>
                </a:moveTo>
                <a:cubicBezTo>
                  <a:pt x="1927225" y="2024062"/>
                  <a:pt x="2330450" y="2276475"/>
                  <a:pt x="2076450" y="1981200"/>
                </a:cubicBezTo>
                <a:cubicBezTo>
                  <a:pt x="1822450" y="1685925"/>
                  <a:pt x="911225" y="842962"/>
                  <a:pt x="0" y="0"/>
                </a:cubicBezTo>
              </a:path>
            </a:pathLst>
          </a:cu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1009290" y="3155943"/>
                <a:ext cx="1307987" cy="4490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ctrlP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func>
                            <m:funcPr>
                              <m:ctrlP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  <m:sSub>
                                <m:sSubPr>
                                  <m:ctrlPr>
                                    <a:rPr lang="fr-FR" sz="105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5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fr-FR" sz="105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fr-FR" sz="105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fr-FR" sz="105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290" y="3155943"/>
                <a:ext cx="1307987" cy="449034"/>
              </a:xfrm>
              <a:prstGeom prst="rect">
                <a:avLst/>
              </a:prstGeom>
              <a:blipFill>
                <a:blip r:embed="rId5"/>
                <a:stretch>
                  <a:fillRect l="-16822" t="-121918" r="-14486" b="-1821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/>
          <p:cNvSpPr txBox="1"/>
          <p:nvPr/>
        </p:nvSpPr>
        <p:spPr>
          <a:xfrm>
            <a:off x="3010410" y="3576917"/>
            <a:ext cx="277640" cy="415498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561415" y="3620971"/>
            <a:ext cx="264760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Connecteur droit avec flèche 40"/>
          <p:cNvCxnSpPr/>
          <p:nvPr/>
        </p:nvCxnSpPr>
        <p:spPr>
          <a:xfrm flipV="1">
            <a:off x="547128" y="1754498"/>
            <a:ext cx="0" cy="18807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oupe 41"/>
          <p:cNvGrpSpPr/>
          <p:nvPr/>
        </p:nvGrpSpPr>
        <p:grpSpPr>
          <a:xfrm>
            <a:off x="5027762" y="1595511"/>
            <a:ext cx="4000500" cy="4477994"/>
            <a:chOff x="7021929" y="577575"/>
            <a:chExt cx="5334000" cy="5970658"/>
          </a:xfrm>
        </p:grpSpPr>
        <p:grpSp>
          <p:nvGrpSpPr>
            <p:cNvPr id="43" name="Groupe 42"/>
            <p:cNvGrpSpPr/>
            <p:nvPr/>
          </p:nvGrpSpPr>
          <p:grpSpPr>
            <a:xfrm>
              <a:off x="7021929" y="577575"/>
              <a:ext cx="5334000" cy="5970658"/>
              <a:chOff x="57150" y="2226918"/>
              <a:chExt cx="5334000" cy="5970658"/>
            </a:xfrm>
          </p:grpSpPr>
          <p:pic>
            <p:nvPicPr>
              <p:cNvPr id="46" name="Picture 2" descr="undefined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61"/>
              <a:stretch/>
            </p:blipFill>
            <p:spPr bwMode="auto">
              <a:xfrm>
                <a:off x="57150" y="2226918"/>
                <a:ext cx="4998621" cy="21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0" descr="Quel EQ et quel Réglage d'Equaliseur ? - Monter son Home Studi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" y="4397100"/>
                <a:ext cx="5334000" cy="3800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ZoneTexte 43"/>
            <p:cNvSpPr txBox="1"/>
            <p:nvPr/>
          </p:nvSpPr>
          <p:spPr>
            <a:xfrm>
              <a:off x="11723526" y="2438400"/>
              <a:ext cx="264816" cy="49244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f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V="1">
              <a:off x="7696200" y="2516188"/>
              <a:ext cx="4311192" cy="1186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8" name="ZoneTexte 47"/>
          <p:cNvSpPr txBox="1"/>
          <p:nvPr/>
        </p:nvSpPr>
        <p:spPr>
          <a:xfrm>
            <a:off x="1032903" y="1340480"/>
            <a:ext cx="1373261" cy="30008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Espace temporel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395353" y="1340480"/>
            <a:ext cx="1535677" cy="30008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Espace Fréquentiel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066878" y="195103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FF0000"/>
                </a:solidFill>
                <a:latin typeface="Calibri" panose="020F0502020204030204"/>
              </a:rPr>
              <a:t>A</a:t>
            </a:r>
            <a:r>
              <a:rPr lang="fr-FR" b="1" baseline="-25000" dirty="0">
                <a:solidFill>
                  <a:srgbClr val="FF0000"/>
                </a:solidFill>
                <a:latin typeface="Calibri" panose="020F0502020204030204"/>
              </a:rPr>
              <a:t>n</a:t>
            </a:r>
            <a:endParaRPr lang="fr-FR" sz="1350" b="1" baseline="-250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 flipH="1">
            <a:off x="5878153" y="2204412"/>
            <a:ext cx="3570" cy="85396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cxnSp>
        <p:nvCxnSpPr>
          <p:cNvPr id="52" name="Connecteur droit 51"/>
          <p:cNvCxnSpPr/>
          <p:nvPr/>
        </p:nvCxnSpPr>
        <p:spPr>
          <a:xfrm flipH="1" flipV="1">
            <a:off x="5526322" y="2189238"/>
            <a:ext cx="339328" cy="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sp>
        <p:nvSpPr>
          <p:cNvPr id="53" name="ZoneTexte 52"/>
          <p:cNvSpPr txBox="1"/>
          <p:nvPr/>
        </p:nvSpPr>
        <p:spPr>
          <a:xfrm>
            <a:off x="5825047" y="3091142"/>
            <a:ext cx="379625" cy="36933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f</a:t>
            </a:r>
            <a:r>
              <a:rPr kumimoji="0" lang="fr-FR" sz="1800" b="1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</a:t>
            </a:r>
            <a:endParaRPr kumimoji="0" lang="fr-FR" sz="1800" b="1" i="1" u="none" strike="noStrike" kern="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920234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5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5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11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186" y="2579555"/>
            <a:ext cx="4000500" cy="300037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" y="2582354"/>
            <a:ext cx="4000500" cy="300037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2811198" y="2784203"/>
            <a:ext cx="8563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=25%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538661" y="2936499"/>
            <a:ext cx="2707426" cy="2181375"/>
            <a:chOff x="856764" y="2019300"/>
            <a:chExt cx="3609901" cy="29085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0204" y="2437586"/>
              <a:ext cx="1506461" cy="112984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56764" y="2019300"/>
              <a:ext cx="210036" cy="29085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085850" y="3619500"/>
              <a:ext cx="2095500" cy="411951"/>
            </a:xfrm>
            <a:custGeom>
              <a:avLst/>
              <a:gdLst>
                <a:gd name="connsiteX0" fmla="*/ 0 w 2095500"/>
                <a:gd name="connsiteY0" fmla="*/ 361950 h 411951"/>
                <a:gd name="connsiteX1" fmla="*/ 1371600 w 2095500"/>
                <a:gd name="connsiteY1" fmla="*/ 381000 h 411951"/>
                <a:gd name="connsiteX2" fmla="*/ 2095500 w 2095500"/>
                <a:gd name="connsiteY2" fmla="*/ 0 h 41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0" h="411951">
                  <a:moveTo>
                    <a:pt x="0" y="361950"/>
                  </a:moveTo>
                  <a:cubicBezTo>
                    <a:pt x="511175" y="401637"/>
                    <a:pt x="1022350" y="441325"/>
                    <a:pt x="1371600" y="381000"/>
                  </a:cubicBezTo>
                  <a:cubicBezTo>
                    <a:pt x="1720850" y="320675"/>
                    <a:pt x="1908175" y="160337"/>
                    <a:pt x="2095500" y="0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V="1">
              <a:off x="3147171" y="2961285"/>
              <a:ext cx="221129" cy="194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8" name="Connecteur droit avec flèche 27"/>
            <p:cNvCxnSpPr/>
            <p:nvPr/>
          </p:nvCxnSpPr>
          <p:spPr>
            <a:xfrm flipV="1">
              <a:off x="3154740" y="3311481"/>
              <a:ext cx="867613" cy="2379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29" name="ZoneTexte 28"/>
            <p:cNvSpPr txBox="1"/>
            <p:nvPr/>
          </p:nvSpPr>
          <p:spPr>
            <a:xfrm>
              <a:off x="3120373" y="2664979"/>
              <a:ext cx="76773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</a:t>
              </a:r>
              <a:r>
                <a:rPr kumimoji="0" lang="fr-FR" sz="105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0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=1ms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231402" y="3045181"/>
              <a:ext cx="7955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T</a:t>
              </a:r>
              <a:r>
                <a:rPr kumimoji="0" lang="fr-FR" sz="1050" b="1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0</a:t>
              </a: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=4ms</a:t>
              </a: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5746178" y="3187866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=0.25kHz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856436" y="4591751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349946" y="2366272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6260018" y="2366272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35" name="Flèche droite 34"/>
          <p:cNvSpPr/>
          <p:nvPr/>
        </p:nvSpPr>
        <p:spPr>
          <a:xfrm>
            <a:off x="3702153" y="3579114"/>
            <a:ext cx="1285484" cy="1001258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spectrale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920234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Analyse spectrale 	de signaux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9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" y="2574412"/>
            <a:ext cx="4000500" cy="30003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2570627"/>
            <a:ext cx="4000500" cy="30003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03717" y="2777840"/>
            <a:ext cx="787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=5%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38661" y="4614517"/>
            <a:ext cx="665567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05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0</a:t>
            </a: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=20ms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523233" y="4845349"/>
            <a:ext cx="503467" cy="254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1146922" y="3706444"/>
            <a:ext cx="575799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05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0</a:t>
            </a: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=1ms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542925" y="3818402"/>
            <a:ext cx="581025" cy="230754"/>
          </a:xfrm>
          <a:custGeom>
            <a:avLst/>
            <a:gdLst>
              <a:gd name="connsiteX0" fmla="*/ 774700 w 774700"/>
              <a:gd name="connsiteY0" fmla="*/ 0 h 307672"/>
              <a:gd name="connsiteX1" fmla="*/ 330200 w 774700"/>
              <a:gd name="connsiteY1" fmla="*/ 304800 h 307672"/>
              <a:gd name="connsiteX2" fmla="*/ 0 w 774700"/>
              <a:gd name="connsiteY2" fmla="*/ 127000 h 30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700" h="307672">
                <a:moveTo>
                  <a:pt x="774700" y="0"/>
                </a:moveTo>
                <a:cubicBezTo>
                  <a:pt x="617008" y="141816"/>
                  <a:pt x="459317" y="283633"/>
                  <a:pt x="330200" y="304800"/>
                </a:cubicBezTo>
                <a:cubicBezTo>
                  <a:pt x="201083" y="325967"/>
                  <a:pt x="100541" y="226483"/>
                  <a:pt x="0" y="1270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473467" y="2806415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=0.05kHz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349946" y="2352825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260018" y="2352825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856436" y="4578304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3702153" y="3565667"/>
            <a:ext cx="1285484" cy="1001258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spectrale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6096000" y="3114192"/>
            <a:ext cx="3174309" cy="1437676"/>
            <a:chOff x="6096000" y="2562865"/>
            <a:chExt cx="3174309" cy="14376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subSup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  <m:sup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𝜋𝜈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ZoneTexte 32"/>
            <p:cNvSpPr txBox="1"/>
            <p:nvPr/>
          </p:nvSpPr>
          <p:spPr>
            <a:xfrm>
              <a:off x="6883400" y="2562865"/>
              <a:ext cx="221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srgbClr val="FF0000"/>
                  </a:solidFill>
                  <a:latin typeface="Calibri" panose="020F0502020204030204"/>
                </a:rPr>
                <a:t>Enveloppe Inchangée</a:t>
              </a:r>
              <a:endParaRPr lang="fr-FR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6096000" y="2948777"/>
              <a:ext cx="774700" cy="454823"/>
            </a:xfrm>
            <a:custGeom>
              <a:avLst/>
              <a:gdLst>
                <a:gd name="connsiteX0" fmla="*/ 0 w 774700"/>
                <a:gd name="connsiteY0" fmla="*/ 454823 h 454823"/>
                <a:gd name="connsiteX1" fmla="*/ 254000 w 774700"/>
                <a:gd name="connsiteY1" fmla="*/ 48423 h 454823"/>
                <a:gd name="connsiteX2" fmla="*/ 774700 w 774700"/>
                <a:gd name="connsiteY2" fmla="*/ 23023 h 45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700" h="454823">
                  <a:moveTo>
                    <a:pt x="0" y="454823"/>
                  </a:moveTo>
                  <a:cubicBezTo>
                    <a:pt x="62441" y="287606"/>
                    <a:pt x="124883" y="120390"/>
                    <a:pt x="254000" y="48423"/>
                  </a:cubicBezTo>
                  <a:cubicBezTo>
                    <a:pt x="383117" y="-23544"/>
                    <a:pt x="578908" y="-261"/>
                    <a:pt x="774700" y="23023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6777319" y="3631209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Ne dépend pas de T</a:t>
              </a:r>
              <a:r>
                <a:rPr lang="fr-FR" b="1" baseline="-25000" dirty="0" smtClean="0">
                  <a:solidFill>
                    <a:srgbClr val="FF0000"/>
                  </a:solidFill>
                </a:rPr>
                <a:t>0</a:t>
              </a:r>
              <a:endParaRPr lang="fr-FR" b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0" y="1957225"/>
            <a:ext cx="822532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On augmenta la période T0 du signal (sans changer le motif élémentaire) :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920234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Analyse spectrale 	de signaux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108870" y="4891826"/>
            <a:ext cx="4581703" cy="1202016"/>
            <a:chOff x="4108870" y="4891826"/>
            <a:chExt cx="4581703" cy="1202016"/>
          </a:xfrm>
        </p:grpSpPr>
        <p:sp>
          <p:nvSpPr>
            <p:cNvPr id="6" name="ZoneTexte 5"/>
            <p:cNvSpPr txBox="1"/>
            <p:nvPr/>
          </p:nvSpPr>
          <p:spPr>
            <a:xfrm>
              <a:off x="4108870" y="5724510"/>
              <a:ext cx="4581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Ecart entre harmoniques </a:t>
              </a:r>
              <a:r>
                <a:rPr lang="fr-FR" b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=</a:t>
              </a:r>
              <a:r>
                <a:rPr lang="fr-FR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</a:t>
              </a:r>
              <a:r>
                <a:rPr lang="fr-FR" b="1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0</a:t>
              </a:r>
              <a:r>
                <a:rPr lang="fr-FR" b="1" dirty="0" smtClean="0">
                  <a:solidFill>
                    <a:srgbClr val="FF0000"/>
                  </a:solidFill>
                </a:rPr>
                <a:t> </a:t>
              </a:r>
              <a:r>
                <a:rPr lang="fr-FR" b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   =1/T</a:t>
              </a:r>
              <a:r>
                <a:rPr lang="fr-FR" b="1" baseline="-25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0</a:t>
              </a:r>
              <a:endParaRPr lang="fr-FR" b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5607424" y="4891826"/>
              <a:ext cx="40341" cy="8259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97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" y="2574549"/>
            <a:ext cx="4000500" cy="30003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60" y="2584074"/>
            <a:ext cx="4000500" cy="300037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803717" y="2791287"/>
            <a:ext cx="787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=1%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38661" y="4627964"/>
            <a:ext cx="734496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05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0</a:t>
            </a: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=100ms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523233" y="4858796"/>
            <a:ext cx="2600968" cy="254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0" name="ZoneTexte 19"/>
          <p:cNvSpPr txBox="1"/>
          <p:nvPr/>
        </p:nvSpPr>
        <p:spPr>
          <a:xfrm>
            <a:off x="1146922" y="3719891"/>
            <a:ext cx="575799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05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0</a:t>
            </a: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=1ms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542925" y="3831849"/>
            <a:ext cx="581025" cy="230754"/>
          </a:xfrm>
          <a:custGeom>
            <a:avLst/>
            <a:gdLst>
              <a:gd name="connsiteX0" fmla="*/ 774700 w 774700"/>
              <a:gd name="connsiteY0" fmla="*/ 0 h 307672"/>
              <a:gd name="connsiteX1" fmla="*/ 330200 w 774700"/>
              <a:gd name="connsiteY1" fmla="*/ 304800 h 307672"/>
              <a:gd name="connsiteX2" fmla="*/ 0 w 774700"/>
              <a:gd name="connsiteY2" fmla="*/ 127000 h 30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700" h="307672">
                <a:moveTo>
                  <a:pt x="774700" y="0"/>
                </a:moveTo>
                <a:cubicBezTo>
                  <a:pt x="617008" y="141816"/>
                  <a:pt x="459317" y="283633"/>
                  <a:pt x="330200" y="304800"/>
                </a:cubicBezTo>
                <a:cubicBezTo>
                  <a:pt x="201083" y="325967"/>
                  <a:pt x="100541" y="226483"/>
                  <a:pt x="0" y="1270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473467" y="2819862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=0.01kHz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349946" y="2366272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260018" y="2366272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856436" y="4591751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20234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Analyse spectrale 	de signaux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45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" y="2583234"/>
            <a:ext cx="4000500" cy="30003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2592759"/>
            <a:ext cx="4000500" cy="30003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03717" y="2804734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=0.1%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68911" y="4641411"/>
            <a:ext cx="487634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05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0</a:t>
            </a: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=1s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523233" y="4872243"/>
            <a:ext cx="2953393" cy="254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1146922" y="3733338"/>
            <a:ext cx="575799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</a:t>
            </a:r>
            <a:r>
              <a:rPr kumimoji="0" lang="fr-FR" sz="105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0</a:t>
            </a: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=1ms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542925" y="3845296"/>
            <a:ext cx="581025" cy="230754"/>
          </a:xfrm>
          <a:custGeom>
            <a:avLst/>
            <a:gdLst>
              <a:gd name="connsiteX0" fmla="*/ 774700 w 774700"/>
              <a:gd name="connsiteY0" fmla="*/ 0 h 307672"/>
              <a:gd name="connsiteX1" fmla="*/ 330200 w 774700"/>
              <a:gd name="connsiteY1" fmla="*/ 304800 h 307672"/>
              <a:gd name="connsiteX2" fmla="*/ 0 w 774700"/>
              <a:gd name="connsiteY2" fmla="*/ 127000 h 30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700" h="307672">
                <a:moveTo>
                  <a:pt x="774700" y="0"/>
                </a:moveTo>
                <a:cubicBezTo>
                  <a:pt x="617008" y="141816"/>
                  <a:pt x="459317" y="283633"/>
                  <a:pt x="330200" y="304800"/>
                </a:cubicBezTo>
                <a:cubicBezTo>
                  <a:pt x="201083" y="325967"/>
                  <a:pt x="100541" y="226483"/>
                  <a:pt x="0" y="1270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473468" y="2833309"/>
            <a:ext cx="8531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=0.001kHz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349946" y="2379719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260018" y="2379719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856436" y="4605198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3224649" y="4872243"/>
            <a:ext cx="347227" cy="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0" y="920234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Analyse spectrale 	de signaux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6096000" y="3114192"/>
            <a:ext cx="3174309" cy="1437676"/>
            <a:chOff x="6096000" y="2562865"/>
            <a:chExt cx="3174309" cy="14376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subSup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  <m:sup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𝜋𝜈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ZoneTexte 33"/>
            <p:cNvSpPr txBox="1"/>
            <p:nvPr/>
          </p:nvSpPr>
          <p:spPr>
            <a:xfrm>
              <a:off x="6883400" y="2562865"/>
              <a:ext cx="221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srgbClr val="FF0000"/>
                  </a:solidFill>
                  <a:latin typeface="Calibri" panose="020F0502020204030204"/>
                </a:rPr>
                <a:t>Enveloppe Inchangée</a:t>
              </a:r>
              <a:endParaRPr lang="fr-FR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6096000" y="2948777"/>
              <a:ext cx="774700" cy="454823"/>
            </a:xfrm>
            <a:custGeom>
              <a:avLst/>
              <a:gdLst>
                <a:gd name="connsiteX0" fmla="*/ 0 w 774700"/>
                <a:gd name="connsiteY0" fmla="*/ 454823 h 454823"/>
                <a:gd name="connsiteX1" fmla="*/ 254000 w 774700"/>
                <a:gd name="connsiteY1" fmla="*/ 48423 h 454823"/>
                <a:gd name="connsiteX2" fmla="*/ 774700 w 774700"/>
                <a:gd name="connsiteY2" fmla="*/ 23023 h 45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700" h="454823">
                  <a:moveTo>
                    <a:pt x="0" y="454823"/>
                  </a:moveTo>
                  <a:cubicBezTo>
                    <a:pt x="62441" y="287606"/>
                    <a:pt x="124883" y="120390"/>
                    <a:pt x="254000" y="48423"/>
                  </a:cubicBezTo>
                  <a:cubicBezTo>
                    <a:pt x="383117" y="-23544"/>
                    <a:pt x="578908" y="-261"/>
                    <a:pt x="774700" y="23023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6777319" y="3631209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Ne dépend pas de T</a:t>
              </a:r>
              <a:r>
                <a:rPr lang="fr-FR" b="1" baseline="-25000" dirty="0" smtClean="0">
                  <a:solidFill>
                    <a:srgbClr val="FF0000"/>
                  </a:solidFill>
                </a:rPr>
                <a:t>0</a:t>
              </a:r>
              <a:endParaRPr lang="fr-FR" b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515918" y="4605198"/>
            <a:ext cx="4553362" cy="1522108"/>
            <a:chOff x="4515918" y="4605198"/>
            <a:chExt cx="4553362" cy="1522108"/>
          </a:xfrm>
        </p:grpSpPr>
        <p:sp>
          <p:nvSpPr>
            <p:cNvPr id="3" name="ZoneTexte 2"/>
            <p:cNvSpPr txBox="1"/>
            <p:nvPr/>
          </p:nvSpPr>
          <p:spPr>
            <a:xfrm>
              <a:off x="4515918" y="5757974"/>
              <a:ext cx="4553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Tend vers un continuum de fréquences!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 flipH="1" flipV="1">
              <a:off x="5795682" y="4605198"/>
              <a:ext cx="104345" cy="11347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64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79135" y="1225767"/>
                <a:ext cx="2376228" cy="862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𝑗𝑛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35" y="1225767"/>
                <a:ext cx="2376228" cy="8622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/>
          <p:cNvGrpSpPr/>
          <p:nvPr/>
        </p:nvGrpSpPr>
        <p:grpSpPr>
          <a:xfrm>
            <a:off x="3825501" y="1374517"/>
            <a:ext cx="5466041" cy="686243"/>
            <a:chOff x="3825501" y="1374517"/>
            <a:chExt cx="5466041" cy="686243"/>
          </a:xfrm>
        </p:grpSpPr>
        <p:sp>
          <p:nvSpPr>
            <p:cNvPr id="9" name="Flèche droite 8"/>
            <p:cNvSpPr/>
            <p:nvPr/>
          </p:nvSpPr>
          <p:spPr>
            <a:xfrm>
              <a:off x="3825501" y="1374517"/>
              <a:ext cx="1465729" cy="63505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T </a:t>
              </a:r>
              <a:r>
                <a:rPr lang="fr-FR" b="1" dirty="0" smtClean="0">
                  <a:sym typeface="Wingdings" panose="05000000000000000000" pitchFamily="2" charset="2"/>
                </a:rPr>
                <a:t> </a:t>
              </a:r>
              <a:r>
                <a:rPr lang="fr-FR" b="1" dirty="0" smtClean="0">
                  <a:sym typeface="Symbol" panose="05050102010706020507" pitchFamily="18" charset="2"/>
                </a:rPr>
                <a:t></a:t>
              </a:r>
              <a:endParaRPr lang="fr-FR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46723" y="1414429"/>
              <a:ext cx="37448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Intégrale </a:t>
              </a:r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au sens de 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Riemann </a:t>
              </a:r>
            </a:p>
            <a:p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	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aire </a:t>
              </a:r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sous la courbe </a:t>
              </a:r>
              <a:r>
                <a:rPr lang="fr-FR" b="1" i="1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fr-FR" b="1" i="1" baseline="-25000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(t</a:t>
              </a:r>
              <a:r>
                <a:rPr lang="fr-FR" b="1" i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b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920234"/>
            <a:ext cx="900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</a:t>
            </a:r>
            <a:endParaRPr lang="fr-FR" sz="2400" b="1" kern="0" dirty="0" smtClean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37882" y="2060760"/>
            <a:ext cx="9334717" cy="2005859"/>
            <a:chOff x="37882" y="2060760"/>
            <a:chExt cx="9334717" cy="2005859"/>
          </a:xfrm>
        </p:grpSpPr>
        <p:grpSp>
          <p:nvGrpSpPr>
            <p:cNvPr id="24" name="Groupe 23"/>
            <p:cNvGrpSpPr/>
            <p:nvPr/>
          </p:nvGrpSpPr>
          <p:grpSpPr>
            <a:xfrm>
              <a:off x="37882" y="2114146"/>
              <a:ext cx="9334717" cy="1952473"/>
              <a:chOff x="37882" y="2114146"/>
              <a:chExt cx="9334717" cy="195247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12812" y="2114146"/>
                <a:ext cx="8459787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séparation entre les harmoniques devient de plus en plus petite : 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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fr-FR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fr-FR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passe d’un spectre discret à un spectre continu, </a:t>
                </a: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fr-FR" b="1" i="1" baseline="-25000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fr-FR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Enfin, les coefficients </a:t>
                </a:r>
                <a:r>
                  <a:rPr lang="fr-FR" i="1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fr-FR" i="1" baseline="-25000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série de Fourier deviennent de plus en plus faibles :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fr-FR" b="1" i="1" baseline="-25000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0. </a:t>
                </a:r>
                <a:endPara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 smtClean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fr-FR" dirty="0" smtClean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Cependant</a:t>
                </a: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le produit </a:t>
                </a:r>
                <a:r>
                  <a:rPr lang="fr-FR" i="1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fr-FR" i="1" baseline="-25000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i="1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ne devient pas nul :</a:t>
                </a:r>
                <a:endParaRPr lang="fr-FR" sz="1800" dirty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/>
                  <p:cNvSpPr/>
                  <p:nvPr/>
                </p:nvSpPr>
                <p:spPr>
                  <a:xfrm>
                    <a:off x="5170859" y="3362067"/>
                    <a:ext cx="3373359" cy="70455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subSup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̂"/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0859" y="3362067"/>
                    <a:ext cx="3373359" cy="70455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Flèche à angle droit 11"/>
              <p:cNvSpPr/>
              <p:nvPr/>
            </p:nvSpPr>
            <p:spPr>
              <a:xfrm rot="5400000">
                <a:off x="-23174" y="2447227"/>
                <a:ext cx="768443" cy="646331"/>
              </a:xfrm>
              <a:prstGeom prst="bent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Accolade ouvrante 18"/>
            <p:cNvSpPr/>
            <p:nvPr/>
          </p:nvSpPr>
          <p:spPr>
            <a:xfrm>
              <a:off x="712693" y="2060760"/>
              <a:ext cx="267354" cy="1879228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76263" y="4076700"/>
            <a:ext cx="8231561" cy="2299734"/>
            <a:chOff x="576263" y="4076700"/>
            <a:chExt cx="8231561" cy="2299734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576263" y="4076700"/>
              <a:ext cx="8231561" cy="22997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677524" y="4084340"/>
                  <a:ext cx="5152308" cy="7045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𝑻𝑭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                      </m:t>
                        </m:r>
                        <m:nary>
                          <m:naryPr>
                            <m:limLoc m:val="subSup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−∞</m:t>
                            </m:r>
                          </m:sub>
                          <m:sup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𝝅𝝂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p>
                            </m:sSup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7524" y="4084340"/>
                  <a:ext cx="5152308" cy="7045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671505" y="4751956"/>
                  <a:ext cx="6252674" cy="12046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fr-FR" b="0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fr-FR" b="0" i="0">
                            <a:latin typeface="Cambria Math" panose="02040503050406030204" pitchFamily="18" charset="0"/>
                          </a:rPr>
                          <m:t>)=</m:t>
                        </m:r>
                        <m:sSup>
                          <m:sSupPr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𝑻𝑭</m:t>
                            </m:r>
                          </m:e>
                          <m:sup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b="0" i="0">
                            <a:latin typeface="Cambria Math" panose="02040503050406030204" pitchFamily="18" charset="0"/>
                          </a:rPr>
                          <m:t>[</m:t>
                        </m:r>
                        <m:acc>
                          <m:accPr>
                            <m:chr m:val="̂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fr-FR" b="0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lang="fr-FR" b="0" i="0">
                            <a:latin typeface="Cambria Math" panose="02040503050406030204" pitchFamily="18" charset="0"/>
                          </a:rPr>
                          <m:t>)]=</m:t>
                        </m:r>
                        <m:limLow>
                          <m:limLow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nary>
                                  <m:naryPr>
                                    <m:limLoc m:val="subSup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−∞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+∞</m:t>
                                    </m:r>
                                  </m:sup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𝑭</m:t>
                                        </m:r>
                                      </m:e>
                                    </m:acc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+2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𝝅𝝂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sup>
                                    </m:sSup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</m:nary>
                              </m:e>
                            </m:groupChr>
                          </m:e>
                          <m:lim>
                            <m:eqArr>
                              <m:eqArr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𝑐𝑜𝑚𝑝𝑜𝑠𝑖𝑡𝑖𝑜𝑛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𝑠𝑢𝑟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𝑢𝑛𝑒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𝑏𝑎𝑠𝑒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𝑜𝑛𝑑𝑒𝑠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𝑝𝑙𝑎𝑛𝑒𝑠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𝑡𝑒𝑚𝑝𝑜𝑟𝑒𝑙𝑙𝑒𝑠</m:t>
                                </m:r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𝝅𝝂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p>
                                </m:s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𝑎𝑚𝑝𝑙𝑖𝑡𝑢𝑑𝑒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eqArr>
                          </m:lim>
                        </m:limLow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1505" y="4751956"/>
                  <a:ext cx="6252674" cy="12046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ZoneTexte 19"/>
            <p:cNvSpPr txBox="1"/>
            <p:nvPr/>
          </p:nvSpPr>
          <p:spPr>
            <a:xfrm>
              <a:off x="928783" y="460071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Ou</a:t>
              </a:r>
              <a:endParaRPr lang="fr-FR" b="1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2347216" y="5980947"/>
            <a:ext cx="452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Espace duaux :   Temps   </a:t>
            </a:r>
            <a:r>
              <a:rPr lang="fr-FR" b="1" dirty="0" smtClean="0">
                <a:sym typeface="Symbol" panose="05050102010706020507" pitchFamily="18" charset="2"/>
              </a:rPr>
              <a:t>  Fréquence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903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892883"/>
            <a:ext cx="891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b="1" dirty="0" smtClean="0">
                <a:latin typeface="Arial Narrow" pitchFamily="34" charset="0"/>
              </a:rPr>
              <a:t>Notation</a:t>
            </a:r>
            <a:r>
              <a:rPr lang="fr-FR" dirty="0" smtClean="0">
                <a:latin typeface="Arial Narrow" pitchFamily="34" charset="0"/>
              </a:rPr>
              <a:t> : Examen (75%) + TP (25%)   </a:t>
            </a:r>
            <a:r>
              <a:rPr lang="fr-FR" dirty="0">
                <a:latin typeface="Arial Narrow" pitchFamily="34" charset="0"/>
              </a:rPr>
              <a:t>ou Examen (</a:t>
            </a:r>
            <a:r>
              <a:rPr lang="fr-FR" dirty="0" smtClean="0">
                <a:latin typeface="Arial Narrow" pitchFamily="34" charset="0"/>
              </a:rPr>
              <a:t>70%) </a:t>
            </a:r>
            <a:r>
              <a:rPr lang="fr-FR" dirty="0">
                <a:latin typeface="Arial Narrow" pitchFamily="34" charset="0"/>
              </a:rPr>
              <a:t>+ TP (</a:t>
            </a:r>
            <a:r>
              <a:rPr lang="fr-FR" dirty="0" smtClean="0">
                <a:latin typeface="Arial Narrow" pitchFamily="34" charset="0"/>
              </a:rPr>
              <a:t>20%) + Quizz (10%)</a:t>
            </a:r>
          </a:p>
          <a:p>
            <a:pPr algn="just"/>
            <a:endParaRPr lang="fr-FR" dirty="0" smtClean="0">
              <a:latin typeface="Arial Narrow" pitchFamily="34" charset="0"/>
            </a:endParaRPr>
          </a:p>
          <a:p>
            <a:pPr algn="just"/>
            <a:r>
              <a:rPr lang="fr-FR" i="1" u="sng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fr-FR" b="1" i="1" u="sng" dirty="0" smtClean="0">
                <a:solidFill>
                  <a:srgbClr val="FF0000"/>
                </a:solidFill>
                <a:latin typeface="Arial Narrow" pitchFamily="34" charset="0"/>
              </a:rPr>
              <a:t>Assiduité 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Arial Narrow" panose="020B0606020202030204" pitchFamily="34" charset="0"/>
              </a:rPr>
              <a:t>TDs</a:t>
            </a:r>
            <a:r>
              <a:rPr lang="fr-FR" dirty="0" smtClean="0">
                <a:latin typeface="Arial Narrow" panose="020B0606020202030204" pitchFamily="34" charset="0"/>
              </a:rPr>
              <a:t> et cours ne </a:t>
            </a:r>
            <a:r>
              <a:rPr lang="fr-FR" dirty="0">
                <a:latin typeface="Arial Narrow" panose="020B0606020202030204" pitchFamily="34" charset="0"/>
              </a:rPr>
              <a:t>sont pas </a:t>
            </a:r>
            <a:r>
              <a:rPr lang="fr-FR" dirty="0" smtClean="0">
                <a:latin typeface="Arial Narrow" panose="020B0606020202030204" pitchFamily="34" charset="0"/>
              </a:rPr>
              <a:t>obligatoires… </a:t>
            </a:r>
            <a:endParaRPr lang="fr-FR" dirty="0">
              <a:latin typeface="Arial Narrow" panose="020B060602020203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Des corrigés succincts pour </a:t>
            </a:r>
            <a:r>
              <a:rPr lang="fr-FR" b="1" dirty="0">
                <a:latin typeface="Arial Narrow" panose="020B0606020202030204" pitchFamily="34" charset="0"/>
              </a:rPr>
              <a:t>travailler</a:t>
            </a:r>
            <a:r>
              <a:rPr lang="fr-FR" dirty="0">
                <a:latin typeface="Arial Narrow" pitchFamily="34" charset="0"/>
              </a:rPr>
              <a:t> les </a:t>
            </a:r>
            <a:r>
              <a:rPr lang="fr-FR" dirty="0" err="1">
                <a:latin typeface="Arial Narrow" pitchFamily="34" charset="0"/>
              </a:rPr>
              <a:t>TDs</a:t>
            </a:r>
            <a:r>
              <a:rPr lang="fr-FR" dirty="0">
                <a:latin typeface="Arial Narrow" pitchFamily="34" charset="0"/>
              </a:rPr>
              <a:t> chez </a:t>
            </a:r>
            <a:r>
              <a:rPr lang="fr-FR" dirty="0" smtClean="0">
                <a:latin typeface="Arial Narrow" pitchFamily="34" charset="0"/>
              </a:rPr>
              <a:t>vous </a:t>
            </a:r>
            <a:endParaRPr lang="fr-FR" dirty="0">
              <a:latin typeface="Arial Narrow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Textes et Corrigés </a:t>
            </a:r>
            <a:r>
              <a:rPr lang="fr-FR" dirty="0" smtClean="0">
                <a:latin typeface="Arial Narrow" pitchFamily="34" charset="0"/>
              </a:rPr>
              <a:t>des </a:t>
            </a:r>
            <a:r>
              <a:rPr lang="fr-FR" dirty="0" err="1" smtClean="0">
                <a:latin typeface="Arial Narrow" pitchFamily="34" charset="0"/>
              </a:rPr>
              <a:t>TDs</a:t>
            </a:r>
            <a:r>
              <a:rPr lang="fr-FR" dirty="0" smtClean="0">
                <a:latin typeface="Arial Narrow" pitchFamily="34" charset="0"/>
              </a:rPr>
              <a:t> en ligne (après les séances)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dirty="0" smtClean="0">
                <a:latin typeface="Arial Narrow" pitchFamily="34" charset="0"/>
              </a:rPr>
              <a:t>Des exercices supplémentaires en fin de TD pour vous entrainer</a:t>
            </a: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Annales</a:t>
            </a:r>
            <a:r>
              <a:rPr lang="fr-FR" dirty="0" smtClean="0">
                <a:latin typeface="Arial Narrow" pitchFamily="34" charset="0"/>
              </a:rPr>
              <a:t> </a:t>
            </a:r>
            <a:r>
              <a:rPr lang="fr-FR" b="1" dirty="0" smtClean="0">
                <a:latin typeface="Arial Narrow" pitchFamily="34" charset="0"/>
              </a:rPr>
              <a:t>d'examens </a:t>
            </a:r>
            <a:r>
              <a:rPr lang="fr-FR" dirty="0" smtClean="0">
                <a:latin typeface="Arial Narrow" pitchFamily="34" charset="0"/>
              </a:rPr>
              <a:t>: pas en ligne, fait en TD bilan</a:t>
            </a:r>
          </a:p>
          <a:p>
            <a:pPr algn="just"/>
            <a:endParaRPr lang="fr-FR" b="1" u="sng" dirty="0" smtClean="0">
              <a:latin typeface="Arial Narrow" pitchFamily="34" charset="0"/>
            </a:endParaRPr>
          </a:p>
          <a:p>
            <a:pPr algn="just"/>
            <a:r>
              <a:rPr lang="fr-FR" b="1" i="1" u="sng" dirty="0" smtClean="0">
                <a:solidFill>
                  <a:srgbClr val="FF0000"/>
                </a:solidFill>
                <a:latin typeface="Arial Narrow" pitchFamily="34" charset="0"/>
              </a:rPr>
              <a:t>Pénalités</a:t>
            </a:r>
            <a:endParaRPr lang="fr-FR" i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177800" indent="-177800" algn="just">
              <a:buFont typeface="Arial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 Absence</a:t>
            </a:r>
            <a:r>
              <a:rPr lang="fr-FR" dirty="0" smtClean="0">
                <a:latin typeface="Arial Narrow" pitchFamily="34" charset="0"/>
              </a:rPr>
              <a:t> : absence non justifiée à un TP sera sanctionnée par un </a:t>
            </a:r>
            <a:r>
              <a:rPr lang="fr-FR" b="1" dirty="0" smtClean="0">
                <a:latin typeface="Arial Narrow" pitchFamily="34" charset="0"/>
              </a:rPr>
              <a:t>0 au TP </a:t>
            </a:r>
            <a:r>
              <a:rPr lang="fr-FR" dirty="0" smtClean="0">
                <a:latin typeface="Arial Narrow" pitchFamily="34" charset="0"/>
              </a:rPr>
              <a:t>mais également par le </a:t>
            </a:r>
            <a:r>
              <a:rPr lang="fr-FR" b="1" dirty="0" smtClean="0">
                <a:latin typeface="Arial Narrow" pitchFamily="34" charset="0"/>
              </a:rPr>
              <a:t>retrait d'un point sur la note d'optique finale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Retard en TP : </a:t>
            </a:r>
            <a:r>
              <a:rPr lang="fr-FR" dirty="0" smtClean="0">
                <a:latin typeface="Arial Narrow" pitchFamily="34" charset="0"/>
              </a:rPr>
              <a:t>tout retard en TP pourra être sanctionné par une </a:t>
            </a:r>
            <a:r>
              <a:rPr lang="fr-FR" b="1" dirty="0" smtClean="0">
                <a:latin typeface="Arial Narrow" pitchFamily="34" charset="0"/>
              </a:rPr>
              <a:t>exclusion du </a:t>
            </a:r>
            <a:r>
              <a:rPr lang="fr-FR" dirty="0" smtClean="0">
                <a:latin typeface="Arial Narrow" pitchFamily="34" charset="0"/>
              </a:rPr>
              <a:t>TP se traduisant par un </a:t>
            </a:r>
            <a:r>
              <a:rPr lang="fr-FR" b="1" dirty="0" smtClean="0">
                <a:latin typeface="Arial Narrow" pitchFamily="34" charset="0"/>
              </a:rPr>
              <a:t>0 à ce TP. Tout retard excessif sera considéré comme une absence non justifiée.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Retard en TD : </a:t>
            </a:r>
            <a:r>
              <a:rPr lang="fr-FR" dirty="0" smtClean="0">
                <a:latin typeface="Arial Narrow" pitchFamily="34" charset="0"/>
              </a:rPr>
              <a:t>enfin, tout retardataire à une séance de TD pourra s'en voir refuser l'entrée.</a:t>
            </a:r>
          </a:p>
          <a:p>
            <a:pPr algn="just"/>
            <a:endParaRPr lang="fr-FR" dirty="0" smtClean="0">
              <a:latin typeface="Arial Narrow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 : Modalités pédagogiques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827213" y="5313098"/>
                <a:ext cx="6731000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↔"/>
                          <m:vertJc m:val="bot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𝑇𝐹</m:t>
                          </m:r>
                        </m:e>
                      </m:groupChr>
                      <m:r>
                        <a:rPr lang="fr-FR" i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213" y="5313098"/>
                <a:ext cx="6731000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920234"/>
            <a:ext cx="5128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Spectre d’une onde monochromatique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075" y="1651338"/>
            <a:ext cx="8848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Arial Narrow" pitchFamily="34" charset="0"/>
              </a:rPr>
              <a:t>Par définition, le </a:t>
            </a:r>
            <a:r>
              <a:rPr lang="fr-FR" b="1" dirty="0" smtClean="0">
                <a:latin typeface="Arial Narrow" pitchFamily="34" charset="0"/>
              </a:rPr>
              <a:t>spectre électromagnétique</a:t>
            </a:r>
            <a:r>
              <a:rPr lang="fr-FR" dirty="0" smtClean="0">
                <a:latin typeface="Arial Narrow" pitchFamily="34" charset="0"/>
              </a:rPr>
              <a:t> est la décomposition du rayonnement électromagnétique selon ses différentes composantes en termes de fréquence ou encore de longueur d’onde associée. </a:t>
            </a:r>
          </a:p>
          <a:p>
            <a:pPr algn="just"/>
            <a:r>
              <a:rPr lang="fr-FR" dirty="0" smtClean="0">
                <a:latin typeface="Arial Narrow" pitchFamily="34" charset="0"/>
              </a:rPr>
              <a:t>Plus précisément, le spectre </a:t>
            </a:r>
            <a:r>
              <a:rPr lang="fr-FR" i="1" dirty="0" smtClean="0">
                <a:latin typeface="Arial Narrow" pitchFamily="34" charset="0"/>
              </a:rPr>
              <a:t>S(</a:t>
            </a:r>
            <a:r>
              <a:rPr lang="fr-FR" i="1" dirty="0" smtClean="0">
                <a:latin typeface="Arial Narrow" pitchFamily="34" charset="0"/>
                <a:sym typeface="Symbol"/>
              </a:rPr>
              <a:t></a:t>
            </a:r>
            <a:r>
              <a:rPr lang="fr-FR" i="1" dirty="0" smtClean="0">
                <a:latin typeface="Arial Narrow" pitchFamily="34" charset="0"/>
              </a:rPr>
              <a:t>)</a:t>
            </a:r>
            <a:r>
              <a:rPr lang="fr-FR" dirty="0" smtClean="0">
                <a:latin typeface="Arial Narrow" pitchFamily="34" charset="0"/>
              </a:rPr>
              <a:t> est la densité spectrale de puissance avec :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45094" name="Rectangle 6"/>
          <p:cNvSpPr>
            <a:spLocks noChangeArrowheads="1"/>
          </p:cNvSpPr>
          <p:nvPr/>
        </p:nvSpPr>
        <p:spPr bwMode="auto">
          <a:xfrm>
            <a:off x="0" y="276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0" y="3231634"/>
            <a:ext cx="9067800" cy="1145233"/>
            <a:chOff x="0" y="3231634"/>
            <a:chExt cx="9067800" cy="1145233"/>
          </a:xfrm>
        </p:grpSpPr>
        <p:sp>
          <p:nvSpPr>
            <p:cNvPr id="17" name="Rectangle 16"/>
            <p:cNvSpPr/>
            <p:nvPr/>
          </p:nvSpPr>
          <p:spPr>
            <a:xfrm>
              <a:off x="0" y="3231634"/>
              <a:ext cx="3347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è"/>
              </a:pPr>
              <a:r>
                <a:rPr lang="fr-FR" sz="2400" b="1" kern="0" dirty="0" smtClean="0">
                  <a:solidFill>
                    <a:srgbClr val="DA6667"/>
                  </a:solidFill>
                  <a:latin typeface="Arial Narrow" pitchFamily="34" charset="0"/>
                  <a:sym typeface="Wingdings" pitchFamily="2" charset="2"/>
                </a:rPr>
                <a:t>Transformée de Fourier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9075" y="3730536"/>
              <a:ext cx="88487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Une </a:t>
              </a:r>
              <a:r>
                <a:rPr lang="fr-FR" b="1" dirty="0" smtClean="0">
                  <a:latin typeface="Arial Narrow" pitchFamily="34" charset="0"/>
                </a:rPr>
                <a:t>Transformée de Fourier permet de représenter toutes les fréquences disponibles dans un signal temporel </a:t>
              </a:r>
              <a:r>
                <a:rPr lang="fr-FR" dirty="0" smtClean="0">
                  <a:latin typeface="Arial Narrow" pitchFamily="34" charset="0"/>
                </a:rPr>
                <a:t>et réciproquement</a:t>
              </a:r>
              <a:r>
                <a:rPr lang="fr-FR" b="1" dirty="0" smtClean="0">
                  <a:latin typeface="Arial Narrow" pitchFamily="34" charset="0"/>
                </a:rPr>
                <a:t>!</a:t>
              </a:r>
              <a:endParaRPr lang="fr-FR" dirty="0">
                <a:latin typeface="Arial Narrow" pitchFamily="34" charset="0"/>
              </a:endParaRPr>
            </a:p>
          </p:txBody>
        </p:sp>
      </p:grpSp>
      <p:sp>
        <p:nvSpPr>
          <p:cNvPr id="34509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1746913" y="5854890"/>
            <a:ext cx="2689883" cy="577536"/>
            <a:chOff x="1746913" y="5854890"/>
            <a:chExt cx="2689883" cy="577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/>
                <p:cNvSpPr txBox="1"/>
                <p:nvPr/>
              </p:nvSpPr>
              <p:spPr>
                <a:xfrm>
                  <a:off x="2354238" y="5936777"/>
                  <a:ext cx="2082558" cy="49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fr-FR" sz="1400" b="0" i="1" smtClean="0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fr-FR" sz="1400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fr-FR" sz="1400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4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400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fr-FR" sz="1400" i="1">
                                <a:latin typeface="Cambria Math"/>
                              </a:rPr>
                              <m:t>2</m:t>
                            </m:r>
                            <m:r>
                              <a:rPr lang="fr-FR" sz="1400" i="1">
                                <a:latin typeface="Cambria Math"/>
                              </a:rPr>
                              <m:t>𝑗</m:t>
                            </m:r>
                            <m:r>
                              <a:rPr lang="fr-FR" sz="14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400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fr-FR" sz="14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" name="ZoneText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4238" y="5936777"/>
                  <a:ext cx="2082558" cy="495649"/>
                </a:xfrm>
                <a:prstGeom prst="rect">
                  <a:avLst/>
                </a:prstGeom>
                <a:blipFill>
                  <a:blip r:embed="rId3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Virage 7"/>
            <p:cNvSpPr/>
            <p:nvPr/>
          </p:nvSpPr>
          <p:spPr>
            <a:xfrm flipV="1">
              <a:off x="1746913" y="5854890"/>
              <a:ext cx="504968" cy="38213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schemeClr val="tx1"/>
                </a:solidFill>
              </a:endParaRPr>
            </a:p>
          </p:txBody>
        </p:sp>
      </p:grpSp>
      <p:sp>
        <p:nvSpPr>
          <p:cNvPr id="10" name="Virage 9"/>
          <p:cNvSpPr/>
          <p:nvPr/>
        </p:nvSpPr>
        <p:spPr>
          <a:xfrm rot="16200000" flipV="1">
            <a:off x="5254388" y="5008729"/>
            <a:ext cx="361666" cy="212222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0" y="4577834"/>
            <a:ext cx="8373259" cy="1649588"/>
            <a:chOff x="0" y="4577834"/>
            <a:chExt cx="8373259" cy="1649588"/>
          </a:xfrm>
        </p:grpSpPr>
        <p:sp>
          <p:nvSpPr>
            <p:cNvPr id="21" name="Rectangle 20"/>
            <p:cNvSpPr/>
            <p:nvPr/>
          </p:nvSpPr>
          <p:spPr>
            <a:xfrm>
              <a:off x="0" y="4577834"/>
              <a:ext cx="76370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è"/>
              </a:pPr>
              <a:r>
                <a:rPr lang="fr-FR" sz="2400" b="1" kern="0" dirty="0" smtClean="0">
                  <a:solidFill>
                    <a:srgbClr val="DA6667"/>
                  </a:solidFill>
                  <a:latin typeface="Arial Narrow" pitchFamily="34" charset="0"/>
                  <a:sym typeface="Wingdings" pitchFamily="2" charset="2"/>
                </a:rPr>
                <a:t>Transformée de Fourier d’un cosinus illimité (≡ onde plane)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6673755" y="5711590"/>
              <a:ext cx="1699504" cy="515832"/>
              <a:chOff x="6673755" y="5711590"/>
              <a:chExt cx="1699504" cy="515832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6673755" y="5950423"/>
                <a:ext cx="16995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 smtClean="0"/>
                  <a:t>Distribution de Dirac</a:t>
                </a:r>
                <a:endParaRPr lang="fr-FR" sz="1200" b="1" i="1" dirty="0"/>
              </a:p>
            </p:txBody>
          </p:sp>
          <p:sp>
            <p:nvSpPr>
              <p:cNvPr id="13" name="Accolade fermante 12"/>
              <p:cNvSpPr/>
              <p:nvPr/>
            </p:nvSpPr>
            <p:spPr>
              <a:xfrm rot="5400000">
                <a:off x="7420861" y="5373699"/>
                <a:ext cx="259307" cy="935089"/>
              </a:xfrm>
              <a:prstGeom prst="rightBrac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5704113" y="5359399"/>
            <a:ext cx="1378857" cy="57737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6740014" y="5327128"/>
            <a:ext cx="1586442" cy="86500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735649" y="2624910"/>
                <a:ext cx="16727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649" y="2624910"/>
                <a:ext cx="167270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22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50</a:t>
            </a:fld>
            <a:endParaRPr lang="fr-FR"/>
          </a:p>
        </p:txBody>
      </p:sp>
      <p:grpSp>
        <p:nvGrpSpPr>
          <p:cNvPr id="39" name="Group 71"/>
          <p:cNvGrpSpPr>
            <a:grpSpLocks/>
          </p:cNvGrpSpPr>
          <p:nvPr/>
        </p:nvGrpSpPr>
        <p:grpSpPr bwMode="auto">
          <a:xfrm>
            <a:off x="263525" y="1595438"/>
            <a:ext cx="8880476" cy="2860675"/>
            <a:chOff x="166" y="1005"/>
            <a:chExt cx="5594" cy="1802"/>
          </a:xfrm>
        </p:grpSpPr>
        <p:grpSp>
          <p:nvGrpSpPr>
            <p:cNvPr id="40" name="Group 69"/>
            <p:cNvGrpSpPr>
              <a:grpSpLocks/>
            </p:cNvGrpSpPr>
            <p:nvPr/>
          </p:nvGrpSpPr>
          <p:grpSpPr bwMode="auto">
            <a:xfrm>
              <a:off x="166" y="1060"/>
              <a:ext cx="5594" cy="1747"/>
              <a:chOff x="406" y="1756"/>
              <a:chExt cx="5594" cy="1747"/>
            </a:xfrm>
          </p:grpSpPr>
          <p:sp>
            <p:nvSpPr>
              <p:cNvPr id="42" name="Line 4"/>
              <p:cNvSpPr>
                <a:spLocks noChangeShapeType="1"/>
              </p:cNvSpPr>
              <p:nvPr/>
            </p:nvSpPr>
            <p:spPr bwMode="auto">
              <a:xfrm>
                <a:off x="792" y="2632"/>
                <a:ext cx="1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5"/>
              <p:cNvSpPr>
                <a:spLocks/>
              </p:cNvSpPr>
              <p:nvPr/>
            </p:nvSpPr>
            <p:spPr bwMode="auto">
              <a:xfrm>
                <a:off x="896" y="2156"/>
                <a:ext cx="1256" cy="932"/>
              </a:xfrm>
              <a:custGeom>
                <a:avLst/>
                <a:gdLst>
                  <a:gd name="T0" fmla="*/ 0 w 3848"/>
                  <a:gd name="T1" fmla="*/ 58 h 1124"/>
                  <a:gd name="T2" fmla="*/ 0 w 3848"/>
                  <a:gd name="T3" fmla="*/ 8 h 1124"/>
                  <a:gd name="T4" fmla="*/ 0 w 3848"/>
                  <a:gd name="T5" fmla="*/ 107 h 1124"/>
                  <a:gd name="T6" fmla="*/ 0 w 3848"/>
                  <a:gd name="T7" fmla="*/ 8 h 1124"/>
                  <a:gd name="T8" fmla="*/ 0 w 3848"/>
                  <a:gd name="T9" fmla="*/ 108 h 1124"/>
                  <a:gd name="T10" fmla="*/ 0 w 3848"/>
                  <a:gd name="T11" fmla="*/ 12 h 1124"/>
                  <a:gd name="T12" fmla="*/ 0 w 3848"/>
                  <a:gd name="T13" fmla="*/ 109 h 1124"/>
                  <a:gd name="T14" fmla="*/ 0 w 3848"/>
                  <a:gd name="T15" fmla="*/ 12 h 1124"/>
                  <a:gd name="T16" fmla="*/ 0 w 3848"/>
                  <a:gd name="T17" fmla="*/ 109 h 1124"/>
                  <a:gd name="T18" fmla="*/ 0 w 3848"/>
                  <a:gd name="T19" fmla="*/ 68 h 11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8"/>
                  <a:gd name="T31" fmla="*/ 0 h 1124"/>
                  <a:gd name="T32" fmla="*/ 3848 w 3848"/>
                  <a:gd name="T33" fmla="*/ 1124 h 11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8" h="1124">
                    <a:moveTo>
                      <a:pt x="0" y="556"/>
                    </a:moveTo>
                    <a:cubicBezTo>
                      <a:pt x="53" y="278"/>
                      <a:pt x="107" y="0"/>
                      <a:pt x="224" y="76"/>
                    </a:cubicBezTo>
                    <a:cubicBezTo>
                      <a:pt x="341" y="152"/>
                      <a:pt x="545" y="1011"/>
                      <a:pt x="704" y="1012"/>
                    </a:cubicBezTo>
                    <a:cubicBezTo>
                      <a:pt x="863" y="1013"/>
                      <a:pt x="1013" y="83"/>
                      <a:pt x="1176" y="84"/>
                    </a:cubicBezTo>
                    <a:cubicBezTo>
                      <a:pt x="1339" y="85"/>
                      <a:pt x="1517" y="1016"/>
                      <a:pt x="1680" y="1020"/>
                    </a:cubicBezTo>
                    <a:cubicBezTo>
                      <a:pt x="1843" y="1024"/>
                      <a:pt x="1992" y="105"/>
                      <a:pt x="2152" y="108"/>
                    </a:cubicBezTo>
                    <a:cubicBezTo>
                      <a:pt x="2312" y="111"/>
                      <a:pt x="2480" y="1035"/>
                      <a:pt x="2640" y="1036"/>
                    </a:cubicBezTo>
                    <a:cubicBezTo>
                      <a:pt x="2800" y="1037"/>
                      <a:pt x="2952" y="116"/>
                      <a:pt x="3112" y="116"/>
                    </a:cubicBezTo>
                    <a:cubicBezTo>
                      <a:pt x="3272" y="116"/>
                      <a:pt x="3477" y="948"/>
                      <a:pt x="3600" y="1036"/>
                    </a:cubicBezTo>
                    <a:cubicBezTo>
                      <a:pt x="3723" y="1124"/>
                      <a:pt x="3785" y="884"/>
                      <a:pt x="3848" y="644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>
                <a:off x="2736" y="2568"/>
                <a:ext cx="7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Line 7"/>
              <p:cNvSpPr>
                <a:spLocks noChangeShapeType="1"/>
              </p:cNvSpPr>
              <p:nvPr/>
            </p:nvSpPr>
            <p:spPr bwMode="auto">
              <a:xfrm flipH="1">
                <a:off x="2744" y="2672"/>
                <a:ext cx="7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Text Box 8"/>
              <p:cNvSpPr txBox="1">
                <a:spLocks noChangeArrowheads="1"/>
              </p:cNvSpPr>
              <p:nvPr/>
            </p:nvSpPr>
            <p:spPr bwMode="auto">
              <a:xfrm>
                <a:off x="2966" y="2302"/>
                <a:ext cx="2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TF</a:t>
                </a:r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>
                <a:off x="3712" y="2632"/>
                <a:ext cx="152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 flipV="1">
                <a:off x="4412" y="2056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Text Box 11"/>
              <p:cNvSpPr txBox="1">
                <a:spLocks noChangeArrowheads="1"/>
              </p:cNvSpPr>
              <p:nvPr/>
            </p:nvSpPr>
            <p:spPr bwMode="auto">
              <a:xfrm>
                <a:off x="4318" y="2647"/>
                <a:ext cx="19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0</a:t>
                </a:r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5106" y="2660"/>
                <a:ext cx="8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Fréquences 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4850" y="2636"/>
                <a:ext cx="23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</a:t>
                </a:r>
                <a:r>
                  <a:rPr kumimoji="0" lang="fr-FR" sz="16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0</a:t>
                </a:r>
                <a:endPara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 pitchFamily="18" charset="2"/>
                </a:endParaRPr>
              </a:p>
            </p:txBody>
          </p:sp>
          <p:sp>
            <p:nvSpPr>
              <p:cNvPr id="52" name="Line 14"/>
              <p:cNvSpPr>
                <a:spLocks noChangeShapeType="1"/>
              </p:cNvSpPr>
              <p:nvPr/>
            </p:nvSpPr>
            <p:spPr bwMode="auto">
              <a:xfrm flipV="1">
                <a:off x="4944" y="2248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2166" y="2662"/>
                <a:ext cx="57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Temps t</a:t>
                </a:r>
              </a:p>
            </p:txBody>
          </p:sp>
          <p:sp>
            <p:nvSpPr>
              <p:cNvPr id="54" name="Line 17"/>
              <p:cNvSpPr>
                <a:spLocks noChangeShapeType="1"/>
              </p:cNvSpPr>
              <p:nvPr/>
            </p:nvSpPr>
            <p:spPr bwMode="auto">
              <a:xfrm>
                <a:off x="1440" y="3064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1478" y="3092"/>
                <a:ext cx="54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</a:t>
                </a:r>
                <a:r>
                  <a:rPr kumimoji="0" lang="fr-FR" sz="1600" b="0" i="0" u="none" strike="noStrike" kern="0" cap="none" spc="0" normalizeH="0" baseline="-25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0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=1/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</a:t>
                </a:r>
                <a:r>
                  <a:rPr kumimoji="0" lang="fr-FR" sz="1600" b="0" i="0" u="none" strike="noStrike" kern="0" cap="none" spc="0" normalizeH="0" baseline="-25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0</a:t>
                </a:r>
                <a:endParaRPr kumimoji="0" lang="fr-FR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 pitchFamily="18" charset="2"/>
                </a:endParaRPr>
              </a:p>
            </p:txBody>
          </p:sp>
          <p:sp>
            <p:nvSpPr>
              <p:cNvPr id="56" name="Line 19"/>
              <p:cNvSpPr>
                <a:spLocks noChangeShapeType="1"/>
              </p:cNvSpPr>
              <p:nvPr/>
            </p:nvSpPr>
            <p:spPr bwMode="auto">
              <a:xfrm flipV="1">
                <a:off x="800" y="1856"/>
                <a:ext cx="0" cy="7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Text Box 20"/>
              <p:cNvSpPr txBox="1">
                <a:spLocks noChangeArrowheads="1"/>
              </p:cNvSpPr>
              <p:nvPr/>
            </p:nvSpPr>
            <p:spPr bwMode="auto">
              <a:xfrm>
                <a:off x="822" y="1756"/>
                <a:ext cx="89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fr-FR" sz="1600" b="0" i="0" u="none" strike="noStrike" kern="0" cap="none" spc="0" normalizeH="0" baseline="-25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0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.Cos(2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</a:t>
                </a:r>
                <a:r>
                  <a:rPr kumimoji="0" lang="fr-FR" sz="1600" b="0" i="0" u="none" strike="noStrike" kern="0" cap="none" spc="0" normalizeH="0" baseline="-25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0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t)</a:t>
                </a:r>
              </a:p>
            </p:txBody>
          </p:sp>
          <p:sp>
            <p:nvSpPr>
              <p:cNvPr id="58" name="Text Box 21"/>
              <p:cNvSpPr txBox="1">
                <a:spLocks noChangeArrowheads="1"/>
              </p:cNvSpPr>
              <p:nvPr/>
            </p:nvSpPr>
            <p:spPr bwMode="auto">
              <a:xfrm>
                <a:off x="4878" y="2060"/>
                <a:ext cx="49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(-</a:t>
                </a:r>
                <a:r>
                  <a:rPr kumimoji="0" lang="fr-FR" sz="1600" b="0" i="0" u="none" strike="noStrike" kern="0" cap="none" spc="0" normalizeH="0" baseline="-25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0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)</a:t>
                </a:r>
              </a:p>
            </p:txBody>
          </p:sp>
          <p:sp>
            <p:nvSpPr>
              <p:cNvPr id="59" name="Text Box 22"/>
              <p:cNvSpPr txBox="1">
                <a:spLocks noChangeArrowheads="1"/>
              </p:cNvSpPr>
              <p:nvPr/>
            </p:nvSpPr>
            <p:spPr bwMode="auto">
              <a:xfrm>
                <a:off x="558" y="2110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60" name="Text Box 23"/>
              <p:cNvSpPr txBox="1">
                <a:spLocks noChangeArrowheads="1"/>
              </p:cNvSpPr>
              <p:nvPr/>
            </p:nvSpPr>
            <p:spPr bwMode="auto">
              <a:xfrm>
                <a:off x="4406" y="2030"/>
                <a:ext cx="2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a/2</a:t>
                </a:r>
              </a:p>
            </p:txBody>
          </p:sp>
          <p:sp>
            <p:nvSpPr>
              <p:cNvPr id="61" name="Line 24"/>
              <p:cNvSpPr>
                <a:spLocks noChangeShapeType="1"/>
              </p:cNvSpPr>
              <p:nvPr/>
            </p:nvSpPr>
            <p:spPr bwMode="auto">
              <a:xfrm>
                <a:off x="792" y="2208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25"/>
              <p:cNvSpPr>
                <a:spLocks noChangeShapeType="1"/>
              </p:cNvSpPr>
              <p:nvPr/>
            </p:nvSpPr>
            <p:spPr bwMode="auto">
              <a:xfrm flipH="1">
                <a:off x="3928" y="2256"/>
                <a:ext cx="10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27"/>
              <p:cNvSpPr>
                <a:spLocks noChangeShapeType="1"/>
              </p:cNvSpPr>
              <p:nvPr/>
            </p:nvSpPr>
            <p:spPr bwMode="auto">
              <a:xfrm flipV="1">
                <a:off x="3912" y="2240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Text Box 28"/>
              <p:cNvSpPr txBox="1">
                <a:spLocks noChangeArrowheads="1"/>
              </p:cNvSpPr>
              <p:nvPr/>
            </p:nvSpPr>
            <p:spPr bwMode="auto">
              <a:xfrm>
                <a:off x="3780" y="2636"/>
                <a:ext cx="27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-</a:t>
                </a:r>
                <a:r>
                  <a:rPr kumimoji="0" lang="fr-FR" sz="16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0</a:t>
                </a:r>
                <a:endPara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 pitchFamily="18" charset="2"/>
                </a:endParaRPr>
              </a:p>
            </p:txBody>
          </p:sp>
          <p:sp>
            <p:nvSpPr>
              <p:cNvPr id="65" name="Text Box 29"/>
              <p:cNvSpPr txBox="1">
                <a:spLocks noChangeArrowheads="1"/>
              </p:cNvSpPr>
              <p:nvPr/>
            </p:nvSpPr>
            <p:spPr bwMode="auto">
              <a:xfrm>
                <a:off x="2270" y="2413"/>
                <a:ext cx="30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+</a:t>
                </a:r>
              </a:p>
            </p:txBody>
          </p:sp>
          <p:sp>
            <p:nvSpPr>
              <p:cNvPr id="66" name="Line 30"/>
              <p:cNvSpPr>
                <a:spLocks noChangeShapeType="1"/>
              </p:cNvSpPr>
              <p:nvPr/>
            </p:nvSpPr>
            <p:spPr bwMode="auto">
              <a:xfrm flipV="1">
                <a:off x="2088" y="2528"/>
                <a:ext cx="232" cy="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31"/>
              <p:cNvSpPr>
                <a:spLocks noChangeShapeType="1"/>
              </p:cNvSpPr>
              <p:nvPr/>
            </p:nvSpPr>
            <p:spPr bwMode="auto">
              <a:xfrm flipH="1">
                <a:off x="672" y="2456"/>
                <a:ext cx="1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Text Box 32"/>
              <p:cNvSpPr txBox="1">
                <a:spLocks noChangeArrowheads="1"/>
              </p:cNvSpPr>
              <p:nvPr/>
            </p:nvSpPr>
            <p:spPr bwMode="auto">
              <a:xfrm>
                <a:off x="406" y="2348"/>
                <a:ext cx="2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-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</a:t>
                </a:r>
              </a:p>
            </p:txBody>
          </p:sp>
          <p:sp>
            <p:nvSpPr>
              <p:cNvPr id="69" name="Text Box 62"/>
              <p:cNvSpPr txBox="1">
                <a:spLocks noChangeArrowheads="1"/>
              </p:cNvSpPr>
              <p:nvPr/>
            </p:nvSpPr>
            <p:spPr bwMode="auto">
              <a:xfrm>
                <a:off x="3542" y="2028"/>
                <a:ext cx="52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(+</a:t>
                </a:r>
                <a:r>
                  <a:rPr kumimoji="0" lang="fr-FR" sz="1600" b="0" i="0" u="none" strike="noStrike" kern="0" cap="none" spc="0" normalizeH="0" baseline="-2500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0</a:t>
                </a:r>
                <a:r>
                  <a:rPr kumimoji="0" lang="fr-FR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sym typeface="Symbol" pitchFamily="18" charset="2"/>
                  </a:rPr>
                  <a:t>)</a:t>
                </a:r>
              </a:p>
            </p:txBody>
          </p:sp>
          <p:sp>
            <p:nvSpPr>
              <p:cNvPr id="70" name="AutoShape 64"/>
              <p:cNvSpPr>
                <a:spLocks/>
              </p:cNvSpPr>
              <p:nvPr/>
            </p:nvSpPr>
            <p:spPr bwMode="auto">
              <a:xfrm rot="-5400000">
                <a:off x="4452" y="2356"/>
                <a:ext cx="144" cy="1704"/>
              </a:xfrm>
              <a:prstGeom prst="leftBrace">
                <a:avLst>
                  <a:gd name="adj1" fmla="val 98611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Text Box 65"/>
              <p:cNvSpPr txBox="1">
                <a:spLocks noChangeArrowheads="1"/>
              </p:cNvSpPr>
              <p:nvPr/>
            </p:nvSpPr>
            <p:spPr bwMode="auto">
              <a:xfrm>
                <a:off x="3846" y="3311"/>
                <a:ext cx="123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Spectre mathématique</a:t>
                </a:r>
              </a:p>
            </p:txBody>
          </p:sp>
          <p:sp>
            <p:nvSpPr>
              <p:cNvPr id="72" name="AutoShape 66"/>
              <p:cNvSpPr>
                <a:spLocks/>
              </p:cNvSpPr>
              <p:nvPr/>
            </p:nvSpPr>
            <p:spPr bwMode="auto">
              <a:xfrm rot="-5400000">
                <a:off x="4812" y="2436"/>
                <a:ext cx="144" cy="952"/>
              </a:xfrm>
              <a:prstGeom prst="leftBrace">
                <a:avLst>
                  <a:gd name="adj1" fmla="val 55093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Text Box 67"/>
              <p:cNvSpPr txBox="1">
                <a:spLocks noChangeArrowheads="1"/>
              </p:cNvSpPr>
              <p:nvPr/>
            </p:nvSpPr>
            <p:spPr bwMode="auto">
              <a:xfrm>
                <a:off x="4366" y="2935"/>
                <a:ext cx="97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Spectre physique</a:t>
                </a:r>
              </a:p>
            </p:txBody>
          </p:sp>
        </p:grpSp>
        <p:sp>
          <p:nvSpPr>
            <p:cNvPr id="41" name="Text Box 70"/>
            <p:cNvSpPr txBox="1">
              <a:spLocks noChangeArrowheads="1"/>
            </p:cNvSpPr>
            <p:nvPr/>
          </p:nvSpPr>
          <p:spPr bwMode="auto">
            <a:xfrm>
              <a:off x="4150" y="1005"/>
              <a:ext cx="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s(</a:t>
              </a:r>
              <a:r>
                <a: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 pitchFamily="18" charset="2"/>
                </a:rPr>
                <a:t>)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0" y="1098034"/>
            <a:ext cx="5495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Transformée de Fourier d’une onde plane</a:t>
            </a:r>
          </a:p>
        </p:txBody>
      </p:sp>
      <p:grpSp>
        <p:nvGrpSpPr>
          <p:cNvPr id="78" name="Groupe 77"/>
          <p:cNvGrpSpPr/>
          <p:nvPr/>
        </p:nvGrpSpPr>
        <p:grpSpPr>
          <a:xfrm>
            <a:off x="227103" y="4794069"/>
            <a:ext cx="8840697" cy="1084217"/>
            <a:chOff x="227103" y="4794069"/>
            <a:chExt cx="8840697" cy="1084217"/>
          </a:xfrm>
        </p:grpSpPr>
        <p:sp>
          <p:nvSpPr>
            <p:cNvPr id="77" name="Rectangle à coins arrondis 76"/>
            <p:cNvSpPr/>
            <p:nvPr/>
          </p:nvSpPr>
          <p:spPr>
            <a:xfrm>
              <a:off x="809897" y="4794069"/>
              <a:ext cx="8257903" cy="108421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6113" name="Rectangle 1"/>
            <p:cNvSpPr>
              <a:spLocks noChangeArrowheads="1"/>
            </p:cNvSpPr>
            <p:nvPr/>
          </p:nvSpPr>
          <p:spPr bwMode="auto">
            <a:xfrm>
              <a:off x="782955" y="4859383"/>
              <a:ext cx="828484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401638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Le spectre en amplitude d’une onde prenant la forme d’un cosinus de durée infinie est bien monochromatique, c'est-à-dire qu’il ne comprend qu’une et une seule fréquence (ou longueur d’onde).</a:t>
              </a: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6" name="Flèche à angle droit 75"/>
            <p:cNvSpPr/>
            <p:nvPr/>
          </p:nvSpPr>
          <p:spPr>
            <a:xfrm rot="5400000">
              <a:off x="219075" y="4911634"/>
              <a:ext cx="577759" cy="561703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80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1098034"/>
            <a:ext cx="3996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Quelques propriétés de la TF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77132"/>
            <a:ext cx="1721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2" indent="-268288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Linéarité :</a:t>
            </a:r>
            <a:endParaRPr lang="fr-FR" sz="2400" b="1" kern="0" dirty="0">
              <a:solidFill>
                <a:srgbClr val="DA6667"/>
              </a:solidFill>
              <a:latin typeface="Arial Narrow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29554" y="1640681"/>
            <a:ext cx="8014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2700" algn="just">
              <a:spcAft>
                <a:spcPts val="0"/>
              </a:spcAft>
            </a:pPr>
            <a:r>
              <a:rPr lang="fr-FR" sz="20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TF d’une somme de deux fonctions est la somme de leur TF respective.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0" y="2492230"/>
            <a:ext cx="8241561" cy="1400661"/>
            <a:chOff x="0" y="1967797"/>
            <a:chExt cx="8241561" cy="1400661"/>
          </a:xfrm>
        </p:grpSpPr>
        <p:sp>
          <p:nvSpPr>
            <p:cNvPr id="15" name="ZoneTexte 14"/>
            <p:cNvSpPr txBox="1"/>
            <p:nvPr/>
          </p:nvSpPr>
          <p:spPr>
            <a:xfrm>
              <a:off x="1412875" y="2722127"/>
              <a:ext cx="6104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ym typeface="Wingdings" panose="05000000000000000000" pitchFamily="2" charset="2"/>
                </a:rPr>
                <a:t> Plus la période est petite, plus la fréquence est grande!</a:t>
              </a:r>
            </a:p>
            <a:p>
              <a:r>
                <a:rPr lang="fr-FR" dirty="0" smtClean="0">
                  <a:sym typeface="Wingdings" panose="05000000000000000000" pitchFamily="2" charset="2"/>
                </a:rPr>
                <a:t> Principe d’incertitude de Heisenberg</a:t>
              </a:r>
              <a:endParaRPr lang="fr-FR" dirty="0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0" y="1967797"/>
              <a:ext cx="8241561" cy="649922"/>
              <a:chOff x="0" y="1967797"/>
              <a:chExt cx="8241561" cy="64992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2064263"/>
                <a:ext cx="32143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lvl="2" indent="-342900"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fr-FR" sz="2400" b="1" kern="0" dirty="0">
                    <a:solidFill>
                      <a:srgbClr val="DA6667"/>
                    </a:solidFill>
                    <a:latin typeface="Arial Narrow" pitchFamily="34" charset="0"/>
                  </a:rPr>
                  <a:t>Changement d’échelle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5824040" y="1967797"/>
                    <a:ext cx="2417521" cy="64992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𝑇𝐹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𝑎𝑡</m:t>
                                  </m:r>
                                </m:e>
                              </m:d>
                            </m:e>
                          </m:d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den>
                          </m:f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4040" y="1967797"/>
                    <a:ext cx="2417521" cy="64992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Flèche droite 15"/>
              <p:cNvSpPr/>
              <p:nvPr/>
            </p:nvSpPr>
            <p:spPr>
              <a:xfrm>
                <a:off x="4588275" y="2144841"/>
                <a:ext cx="803993" cy="23317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9" name="Groupe 18"/>
          <p:cNvGrpSpPr/>
          <p:nvPr/>
        </p:nvGrpSpPr>
        <p:grpSpPr>
          <a:xfrm>
            <a:off x="0" y="4308395"/>
            <a:ext cx="8757642" cy="461665"/>
            <a:chOff x="0" y="4308395"/>
            <a:chExt cx="8757642" cy="461665"/>
          </a:xfrm>
        </p:grpSpPr>
        <p:sp>
          <p:nvSpPr>
            <p:cNvPr id="9" name="Rectangle 8"/>
            <p:cNvSpPr/>
            <p:nvPr/>
          </p:nvSpPr>
          <p:spPr>
            <a:xfrm>
              <a:off x="0" y="4308395"/>
              <a:ext cx="36615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2" indent="-3429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Translation ou déphasage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804077" y="4358166"/>
                  <a:ext cx="2953565" cy="3782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𝑇𝐹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e>
                        </m:d>
                        <m:r>
                          <a:rPr lang="fr-FR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𝜋𝜈𝜏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4077" y="4358166"/>
                  <a:ext cx="2953565" cy="378245"/>
                </a:xfrm>
                <a:prstGeom prst="rect">
                  <a:avLst/>
                </a:prstGeom>
                <a:blipFill>
                  <a:blip r:embed="rId3"/>
                  <a:stretch>
                    <a:fillRect b="-145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Flèche droite 16"/>
            <p:cNvSpPr/>
            <p:nvPr/>
          </p:nvSpPr>
          <p:spPr>
            <a:xfrm>
              <a:off x="4579311" y="4489102"/>
              <a:ext cx="803993" cy="23317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0" y="5110414"/>
            <a:ext cx="8690193" cy="658770"/>
            <a:chOff x="0" y="5110414"/>
            <a:chExt cx="8690193" cy="658770"/>
          </a:xfrm>
        </p:grpSpPr>
        <p:sp>
          <p:nvSpPr>
            <p:cNvPr id="11" name="Rectangle 10"/>
            <p:cNvSpPr/>
            <p:nvPr/>
          </p:nvSpPr>
          <p:spPr>
            <a:xfrm>
              <a:off x="0" y="5256577"/>
              <a:ext cx="45784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2" indent="-3429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Théorème de </a:t>
              </a:r>
              <a:r>
                <a:rPr lang="fr-FR" sz="2400" b="1" kern="0" dirty="0" err="1">
                  <a:solidFill>
                    <a:srgbClr val="DA6667"/>
                  </a:solidFill>
                  <a:latin typeface="Arial Narrow" pitchFamily="34" charset="0"/>
                </a:rPr>
                <a:t>Parseval</a:t>
              </a: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-Plancherel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838258" y="5110414"/>
                  <a:ext cx="2851935" cy="6587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subHide m:val="on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𝒇</m:t>
                                        </m:r>
                                        <m:r>
                                          <a:rPr lang="fr-FR" b="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e>
                        </m:nary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fr-FR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fr-FR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𝑭</m:t>
                                            </m:r>
                                          </m:e>
                                        </m:acc>
                                        <m:r>
                                          <a:rPr lang="fr-FR" b="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258" y="5110414"/>
                  <a:ext cx="2851935" cy="65877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lèche droite 17"/>
            <p:cNvSpPr/>
            <p:nvPr/>
          </p:nvSpPr>
          <p:spPr>
            <a:xfrm>
              <a:off x="4570347" y="5381087"/>
              <a:ext cx="803993" cy="23317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309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876475"/>
            <a:ext cx="516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2" indent="-285750">
              <a:buFont typeface="Wingdings" pitchFamily="2" charset="2"/>
              <a:buChar char="è"/>
              <a:tabLst>
                <a:tab pos="457200" algn="l"/>
              </a:tabLst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 Quelques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TF de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</a:rPr>
              <a:t>distributions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 usuelles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336262" y="1346543"/>
            <a:ext cx="3247299" cy="3202629"/>
            <a:chOff x="927930" y="1346543"/>
            <a:chExt cx="3247299" cy="32026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27930" y="1346543"/>
                  <a:ext cx="3247299" cy="9766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𝝅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num>
                              <m:den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den>
                            </m:f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&amp;1 </m:t>
                                </m:r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𝑠𝑖</m:t>
                                </m:r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f>
                                  <m:fPr>
                                    <m:ctrlP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&amp;0 </m:t>
                                </m:r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𝑠𝑖𝑛𝑜𝑛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930" y="1346543"/>
                  <a:ext cx="3247299" cy="9766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Groupe 38"/>
            <p:cNvGrpSpPr/>
            <p:nvPr/>
          </p:nvGrpSpPr>
          <p:grpSpPr>
            <a:xfrm>
              <a:off x="1095076" y="2345410"/>
              <a:ext cx="2938349" cy="2203762"/>
              <a:chOff x="51400" y="4068450"/>
              <a:chExt cx="3840000" cy="2880000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00" y="4068450"/>
                <a:ext cx="3840000" cy="2880000"/>
              </a:xfrm>
              <a:prstGeom prst="rect">
                <a:avLst/>
              </a:prstGeom>
            </p:spPr>
          </p:pic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2075632" y="4306274"/>
                <a:ext cx="0" cy="232246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ZoneTexte 27"/>
                  <p:cNvSpPr txBox="1"/>
                  <p:nvPr/>
                </p:nvSpPr>
                <p:spPr>
                  <a:xfrm>
                    <a:off x="2966480" y="5843453"/>
                    <a:ext cx="207395" cy="526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ZoneTexte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6480" y="5843453"/>
                    <a:ext cx="207395" cy="52607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5926" t="-1515" r="-18519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ZoneTexte 28"/>
                  <p:cNvSpPr txBox="1"/>
                  <p:nvPr/>
                </p:nvSpPr>
                <p:spPr>
                  <a:xfrm>
                    <a:off x="764395" y="5843453"/>
                    <a:ext cx="422499" cy="526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9" name="ZoneTexte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395" y="5843453"/>
                    <a:ext cx="422499" cy="52607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74" t="-1515" r="-11321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Forme libre 29"/>
              <p:cNvSpPr/>
              <p:nvPr/>
            </p:nvSpPr>
            <p:spPr>
              <a:xfrm>
                <a:off x="2781300" y="6379880"/>
                <a:ext cx="165100" cy="177800"/>
              </a:xfrm>
              <a:custGeom>
                <a:avLst/>
                <a:gdLst>
                  <a:gd name="connsiteX0" fmla="*/ 165100 w 165100"/>
                  <a:gd name="connsiteY0" fmla="*/ 0 h 177800"/>
                  <a:gd name="connsiteX1" fmla="*/ 127000 w 165100"/>
                  <a:gd name="connsiteY1" fmla="*/ 127000 h 177800"/>
                  <a:gd name="connsiteX2" fmla="*/ 0 w 165100"/>
                  <a:gd name="connsiteY2" fmla="*/ 177800 h 17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100" h="177800">
                    <a:moveTo>
                      <a:pt x="165100" y="0"/>
                    </a:moveTo>
                    <a:cubicBezTo>
                      <a:pt x="159808" y="48683"/>
                      <a:pt x="154517" y="97367"/>
                      <a:pt x="127000" y="127000"/>
                    </a:cubicBezTo>
                    <a:cubicBezTo>
                      <a:pt x="99483" y="156633"/>
                      <a:pt x="49741" y="167216"/>
                      <a:pt x="0" y="177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orme libre 30"/>
              <p:cNvSpPr/>
              <p:nvPr/>
            </p:nvSpPr>
            <p:spPr>
              <a:xfrm flipH="1">
                <a:off x="1168400" y="6379880"/>
                <a:ext cx="165100" cy="177800"/>
              </a:xfrm>
              <a:custGeom>
                <a:avLst/>
                <a:gdLst>
                  <a:gd name="connsiteX0" fmla="*/ 165100 w 165100"/>
                  <a:gd name="connsiteY0" fmla="*/ 0 h 177800"/>
                  <a:gd name="connsiteX1" fmla="*/ 127000 w 165100"/>
                  <a:gd name="connsiteY1" fmla="*/ 127000 h 177800"/>
                  <a:gd name="connsiteX2" fmla="*/ 0 w 165100"/>
                  <a:gd name="connsiteY2" fmla="*/ 177800 h 17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100" h="177800">
                    <a:moveTo>
                      <a:pt x="165100" y="0"/>
                    </a:moveTo>
                    <a:cubicBezTo>
                      <a:pt x="159808" y="48683"/>
                      <a:pt x="154517" y="97367"/>
                      <a:pt x="127000" y="127000"/>
                    </a:cubicBezTo>
                    <a:cubicBezTo>
                      <a:pt x="99483" y="156633"/>
                      <a:pt x="49741" y="167216"/>
                      <a:pt x="0" y="177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ZoneTexte 35"/>
                  <p:cNvSpPr txBox="1"/>
                  <p:nvPr/>
                </p:nvSpPr>
                <p:spPr>
                  <a:xfrm>
                    <a:off x="584267" y="4283739"/>
                    <a:ext cx="721314" cy="32177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fr-FR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fr-FR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sz="16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6" name="ZoneTexte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267" y="4283739"/>
                    <a:ext cx="721314" cy="3217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396" r="-13187" b="-325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4" name="Groupe 43"/>
          <p:cNvGrpSpPr/>
          <p:nvPr/>
        </p:nvGrpSpPr>
        <p:grpSpPr>
          <a:xfrm>
            <a:off x="4181342" y="1492733"/>
            <a:ext cx="4340738" cy="3056439"/>
            <a:chOff x="3683803" y="1492733"/>
            <a:chExt cx="4340738" cy="3056439"/>
          </a:xfrm>
        </p:grpSpPr>
        <p:grpSp>
          <p:nvGrpSpPr>
            <p:cNvPr id="40" name="Groupe 39"/>
            <p:cNvGrpSpPr/>
            <p:nvPr/>
          </p:nvGrpSpPr>
          <p:grpSpPr>
            <a:xfrm>
              <a:off x="4847499" y="2345410"/>
              <a:ext cx="2938349" cy="2203762"/>
              <a:chOff x="4955276" y="4068450"/>
              <a:chExt cx="3840000" cy="2880000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5276" y="4068450"/>
                <a:ext cx="3840000" cy="2880000"/>
              </a:xfrm>
              <a:prstGeom prst="rect">
                <a:avLst/>
              </a:prstGeom>
            </p:spPr>
          </p:pic>
          <p:cxnSp>
            <p:nvCxnSpPr>
              <p:cNvPr id="25" name="Connecteur droit avec flèche 24"/>
              <p:cNvCxnSpPr/>
              <p:nvPr/>
            </p:nvCxnSpPr>
            <p:spPr>
              <a:xfrm flipV="1">
                <a:off x="6937988" y="4306274"/>
                <a:ext cx="0" cy="232246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6" name="Connecteur droit avec flèche 25"/>
              <p:cNvCxnSpPr/>
              <p:nvPr/>
            </p:nvCxnSpPr>
            <p:spPr>
              <a:xfrm flipV="1">
                <a:off x="5472113" y="6190104"/>
                <a:ext cx="2978467" cy="762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ZoneTexte 31"/>
                  <p:cNvSpPr txBox="1"/>
                  <p:nvPr/>
                </p:nvSpPr>
                <p:spPr>
                  <a:xfrm>
                    <a:off x="7381957" y="5241512"/>
                    <a:ext cx="207395" cy="5270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2" name="ZoneTexte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1957" y="5241512"/>
                    <a:ext cx="207395" cy="52707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923" r="-23077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6115359" y="5241512"/>
                    <a:ext cx="422499" cy="5270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3" name="ZoneTexte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15359" y="5241512"/>
                    <a:ext cx="422499" cy="5270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774" r="-11321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Forme libre 33"/>
              <p:cNvSpPr/>
              <p:nvPr/>
            </p:nvSpPr>
            <p:spPr>
              <a:xfrm>
                <a:off x="7170301" y="5528980"/>
                <a:ext cx="144899" cy="673100"/>
              </a:xfrm>
              <a:custGeom>
                <a:avLst/>
                <a:gdLst>
                  <a:gd name="connsiteX0" fmla="*/ 144899 w 144899"/>
                  <a:gd name="connsiteY0" fmla="*/ 0 h 673100"/>
                  <a:gd name="connsiteX1" fmla="*/ 5199 w 144899"/>
                  <a:gd name="connsiteY1" fmla="*/ 254000 h 673100"/>
                  <a:gd name="connsiteX2" fmla="*/ 43299 w 144899"/>
                  <a:gd name="connsiteY2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899" h="673100">
                    <a:moveTo>
                      <a:pt x="144899" y="0"/>
                    </a:moveTo>
                    <a:cubicBezTo>
                      <a:pt x="83515" y="70908"/>
                      <a:pt x="22132" y="141817"/>
                      <a:pt x="5199" y="254000"/>
                    </a:cubicBezTo>
                    <a:cubicBezTo>
                      <a:pt x="-11734" y="366183"/>
                      <a:pt x="15782" y="519641"/>
                      <a:pt x="43299" y="67310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orme libre 34"/>
              <p:cNvSpPr/>
              <p:nvPr/>
            </p:nvSpPr>
            <p:spPr>
              <a:xfrm flipH="1">
                <a:off x="6549116" y="5513514"/>
                <a:ext cx="144899" cy="673100"/>
              </a:xfrm>
              <a:custGeom>
                <a:avLst/>
                <a:gdLst>
                  <a:gd name="connsiteX0" fmla="*/ 144899 w 144899"/>
                  <a:gd name="connsiteY0" fmla="*/ 0 h 673100"/>
                  <a:gd name="connsiteX1" fmla="*/ 5199 w 144899"/>
                  <a:gd name="connsiteY1" fmla="*/ 254000 h 673100"/>
                  <a:gd name="connsiteX2" fmla="*/ 43299 w 144899"/>
                  <a:gd name="connsiteY2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899" h="673100">
                    <a:moveTo>
                      <a:pt x="144899" y="0"/>
                    </a:moveTo>
                    <a:cubicBezTo>
                      <a:pt x="83515" y="70908"/>
                      <a:pt x="22132" y="141817"/>
                      <a:pt x="5199" y="254000"/>
                    </a:cubicBezTo>
                    <a:cubicBezTo>
                      <a:pt x="-11734" y="366183"/>
                      <a:pt x="15782" y="519641"/>
                      <a:pt x="43299" y="67310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5487325" y="4306274"/>
                    <a:ext cx="1207330" cy="6058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f>
                            <m:fPr>
                              <m:ctrlPr>
                                <a:rPr lang="fr-FR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fr-FR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𝝅𝝂</m:t>
                              </m:r>
                              <m:r>
                                <a:rPr lang="fr-FR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𝝅𝝂</m:t>
                              </m:r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den>
                          </m:f>
                        </m:oMath>
                      </m:oMathPara>
                    </a14:m>
                    <a:endParaRPr lang="fr-FR" sz="16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7325" y="4306274"/>
                    <a:ext cx="1207330" cy="60584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4738833" y="1594948"/>
                  <a:ext cx="3285708" cy="4932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𝑨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𝝅𝝂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num>
                        <m:den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𝝅𝝂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lang="fr-FR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𝑨𝑺𝒊𝒏𝒄</m:t>
                      </m:r>
                      <m:r>
                        <a:rPr lang="fr-FR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𝝅𝝂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𝑨</m:t>
                      </m:r>
                    </m:oMath>
                  </a14:m>
                  <a:r>
                    <a:rPr lang="fr-FR" b="1" dirty="0" smtClean="0"/>
                    <a:t>)</a:t>
                  </a:r>
                  <a:endParaRPr lang="fr-FR" b="1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8833" y="1594948"/>
                  <a:ext cx="3285708" cy="493212"/>
                </a:xfrm>
                <a:prstGeom prst="rect">
                  <a:avLst/>
                </a:prstGeom>
                <a:blipFill>
                  <a:blip r:embed="rId11"/>
                  <a:stretch>
                    <a:fillRect r="-557" b="-61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Flèche droite 41"/>
            <p:cNvSpPr/>
            <p:nvPr/>
          </p:nvSpPr>
          <p:spPr>
            <a:xfrm>
              <a:off x="3683803" y="1492733"/>
              <a:ext cx="787179" cy="699694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TF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-68324" y="1276053"/>
            <a:ext cx="117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Porte</a:t>
            </a: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grpSp>
        <p:nvGrpSpPr>
          <p:cNvPr id="105" name="Groupe 104"/>
          <p:cNvGrpSpPr/>
          <p:nvPr/>
        </p:nvGrpSpPr>
        <p:grpSpPr>
          <a:xfrm>
            <a:off x="-68324" y="4483077"/>
            <a:ext cx="4018457" cy="2498367"/>
            <a:chOff x="-68324" y="4483077"/>
            <a:chExt cx="4018457" cy="2498367"/>
          </a:xfrm>
        </p:grpSpPr>
        <p:sp>
          <p:nvSpPr>
            <p:cNvPr id="46" name="Rectangle 45"/>
            <p:cNvSpPr/>
            <p:nvPr/>
          </p:nvSpPr>
          <p:spPr>
            <a:xfrm>
              <a:off x="-68324" y="4483077"/>
              <a:ext cx="11641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2" indent="-3429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fr-FR" sz="2400" b="1" kern="0" dirty="0" smtClean="0">
                  <a:solidFill>
                    <a:srgbClr val="DA6667"/>
                  </a:solidFill>
                  <a:latin typeface="Arial Narrow" pitchFamily="34" charset="0"/>
                </a:rPr>
                <a:t>Dirac</a:t>
              </a:r>
            </a:p>
          </p:txBody>
        </p:sp>
        <p:grpSp>
          <p:nvGrpSpPr>
            <p:cNvPr id="103" name="Groupe 102"/>
            <p:cNvGrpSpPr/>
            <p:nvPr/>
          </p:nvGrpSpPr>
          <p:grpSpPr>
            <a:xfrm>
              <a:off x="349019" y="4894036"/>
              <a:ext cx="3601114" cy="2087408"/>
              <a:chOff x="349019" y="4894036"/>
              <a:chExt cx="3601114" cy="20874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349019" y="4894036"/>
                    <a:ext cx="3601114" cy="6186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𝜹</m:t>
                          </m:r>
                          <m:d>
                            <m:d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𝐥𝐢𝐦</m:t>
                                  </m:r>
                                </m:e>
                                <m:lim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den>
                                  </m:f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func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𝐥𝐢𝐦</m:t>
                                  </m:r>
                                </m:e>
                                <m:lim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den>
                                  </m:f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num>
                                    <m:den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019" y="4894036"/>
                    <a:ext cx="3601114" cy="61863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2" name="Groupe 81"/>
              <p:cNvGrpSpPr/>
              <p:nvPr/>
            </p:nvGrpSpPr>
            <p:grpSpPr>
              <a:xfrm>
                <a:off x="1232586" y="5512667"/>
                <a:ext cx="2287961" cy="1468777"/>
                <a:chOff x="576263" y="4313458"/>
                <a:chExt cx="2287961" cy="146877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576263" y="4313458"/>
                  <a:ext cx="2287961" cy="1468777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84" name="Groupe 83"/>
                <p:cNvGrpSpPr/>
                <p:nvPr/>
              </p:nvGrpSpPr>
              <p:grpSpPr>
                <a:xfrm>
                  <a:off x="688975" y="4482431"/>
                  <a:ext cx="1997385" cy="1183371"/>
                  <a:chOff x="688975" y="4482431"/>
                  <a:chExt cx="2806509" cy="1671443"/>
                </a:xfrm>
              </p:grpSpPr>
              <p:cxnSp>
                <p:nvCxnSpPr>
                  <p:cNvPr id="86" name="Connecteur droit avec flèche 85"/>
                  <p:cNvCxnSpPr/>
                  <p:nvPr/>
                </p:nvCxnSpPr>
                <p:spPr bwMode="auto">
                  <a:xfrm>
                    <a:off x="688975" y="5774376"/>
                    <a:ext cx="2806509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87" name="Connecteur droit avec flèche 86"/>
                  <p:cNvCxnSpPr/>
                  <p:nvPr/>
                </p:nvCxnSpPr>
                <p:spPr bwMode="auto">
                  <a:xfrm flipV="1">
                    <a:off x="2035480" y="4482431"/>
                    <a:ext cx="0" cy="129194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88" name="Connecteur droit 87"/>
                  <p:cNvCxnSpPr/>
                  <p:nvPr/>
                </p:nvCxnSpPr>
                <p:spPr bwMode="auto">
                  <a:xfrm flipH="1" flipV="1">
                    <a:off x="2047518" y="4989185"/>
                    <a:ext cx="0" cy="777767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  <p:sp>
                <p:nvSpPr>
                  <p:cNvPr id="89" name="ZoneTexte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00944" y="5794277"/>
                    <a:ext cx="288603" cy="3595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90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187700" y="5766084"/>
                    <a:ext cx="237566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t</a:t>
                    </a:r>
                  </a:p>
                </p:txBody>
              </p:sp>
              <p:sp>
                <p:nvSpPr>
                  <p:cNvPr id="91" name="ZoneTexte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82542" y="4752629"/>
                    <a:ext cx="288603" cy="3595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1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ZoneTexte 84"/>
                    <p:cNvSpPr txBox="1"/>
                    <p:nvPr/>
                  </p:nvSpPr>
                  <p:spPr>
                    <a:xfrm>
                      <a:off x="1018994" y="4391136"/>
                      <a:ext cx="44972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fr-FR" sz="2400" b="1" dirty="0"/>
                    </a:p>
                  </p:txBody>
                </p:sp>
              </mc:Choice>
              <mc:Fallback xmlns="">
                <p:sp>
                  <p:nvSpPr>
                    <p:cNvPr id="85" name="ZoneTexte 8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8994" y="4391136"/>
                      <a:ext cx="449725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4324" r="-55405" b="-377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04" name="Groupe 103"/>
          <p:cNvGrpSpPr/>
          <p:nvPr/>
        </p:nvGrpSpPr>
        <p:grpSpPr>
          <a:xfrm>
            <a:off x="3441758" y="4943650"/>
            <a:ext cx="4934266" cy="2381551"/>
            <a:chOff x="3441758" y="4943650"/>
            <a:chExt cx="4934266" cy="2381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273229" y="5108831"/>
                  <a:ext cx="14630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3229" y="5108831"/>
                  <a:ext cx="1463093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" name="Groupe 101"/>
            <p:cNvGrpSpPr/>
            <p:nvPr/>
          </p:nvGrpSpPr>
          <p:grpSpPr>
            <a:xfrm>
              <a:off x="3441758" y="5478163"/>
              <a:ext cx="4934266" cy="1847038"/>
              <a:chOff x="3441758" y="5478163"/>
              <a:chExt cx="4934266" cy="1847038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441758" y="5527081"/>
                <a:ext cx="4934266" cy="179812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92" name="Groupe 91"/>
              <p:cNvGrpSpPr/>
              <p:nvPr/>
            </p:nvGrpSpPr>
            <p:grpSpPr>
              <a:xfrm>
                <a:off x="5525145" y="5478163"/>
                <a:ext cx="2474259" cy="1562907"/>
                <a:chOff x="5284694" y="4313458"/>
                <a:chExt cx="2474259" cy="1562907"/>
              </a:xfrm>
            </p:grpSpPr>
            <p:sp>
              <p:nvSpPr>
                <p:cNvPr id="93" name="Rectangle 92"/>
                <p:cNvSpPr/>
                <p:nvPr/>
              </p:nvSpPr>
              <p:spPr>
                <a:xfrm>
                  <a:off x="5284694" y="4313458"/>
                  <a:ext cx="2474259" cy="1562907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94" name="Groupe 93"/>
                <p:cNvGrpSpPr/>
                <p:nvPr/>
              </p:nvGrpSpPr>
              <p:grpSpPr>
                <a:xfrm>
                  <a:off x="5462625" y="4527950"/>
                  <a:ext cx="2027388" cy="1130647"/>
                  <a:chOff x="5509224" y="4475006"/>
                  <a:chExt cx="2977319" cy="1660410"/>
                </a:xfrm>
              </p:grpSpPr>
              <p:cxnSp>
                <p:nvCxnSpPr>
                  <p:cNvPr id="96" name="Connecteur droit 95"/>
                  <p:cNvCxnSpPr/>
                  <p:nvPr/>
                </p:nvCxnSpPr>
                <p:spPr bwMode="auto">
                  <a:xfrm flipH="1">
                    <a:off x="5629601" y="5070860"/>
                    <a:ext cx="2335319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Connecteur droit avec flèche 96"/>
                  <p:cNvCxnSpPr/>
                  <p:nvPr/>
                </p:nvCxnSpPr>
                <p:spPr bwMode="auto">
                  <a:xfrm>
                    <a:off x="5509224" y="5766951"/>
                    <a:ext cx="2806509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98" name="Connecteur droit avec flèche 97"/>
                  <p:cNvCxnSpPr/>
                  <p:nvPr/>
                </p:nvCxnSpPr>
                <p:spPr bwMode="auto">
                  <a:xfrm flipV="1">
                    <a:off x="6855729" y="4475006"/>
                    <a:ext cx="0" cy="129194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sp>
                <p:nvSpPr>
                  <p:cNvPr id="9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8181651" y="5766084"/>
                    <a:ext cx="304892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fr-FR" i="1" kern="0" dirty="0">
                        <a:solidFill>
                          <a:sysClr val="windowText" lastClr="000000"/>
                        </a:solidFill>
                        <a:latin typeface="Arial Narrow" pitchFamily="34" charset="0"/>
                        <a:sym typeface="Symbol" pitchFamily="18" charset="2"/>
                      </a:rPr>
                      <a:t></a:t>
                    </a:r>
                    <a:endParaRPr kumimoji="0" lang="fr-FR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 Narrow" pitchFamily="34" charset="0"/>
                    </a:endParaRPr>
                  </a:p>
                </p:txBody>
              </p:sp>
              <p:sp>
                <p:nvSpPr>
                  <p:cNvPr id="100" name="ZoneTexte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82886" y="4673639"/>
                    <a:ext cx="288604" cy="35959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1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ZoneTexte 94"/>
                    <p:cNvSpPr txBox="1"/>
                    <p:nvPr/>
                  </p:nvSpPr>
                  <p:spPr>
                    <a:xfrm>
                      <a:off x="5600798" y="4488269"/>
                      <a:ext cx="68448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fr-FR" sz="2400" b="1" dirty="0"/>
                    </a:p>
                  </p:txBody>
                </p:sp>
              </mc:Choice>
              <mc:Fallback xmlns="">
                <p:sp>
                  <p:nvSpPr>
                    <p:cNvPr id="95" name="ZoneTexte 9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00798" y="4488269"/>
                      <a:ext cx="684483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9821" r="-16071" b="-377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48" name="Flèche droite 47"/>
            <p:cNvSpPr/>
            <p:nvPr/>
          </p:nvSpPr>
          <p:spPr>
            <a:xfrm>
              <a:off x="4194572" y="4943650"/>
              <a:ext cx="787179" cy="699694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0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1098034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Conséquence d’une troncature temporelle d’une onde monochromatique sur son spectre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9075" y="1997839"/>
            <a:ext cx="8848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Processus d’émission de lumière </a:t>
            </a:r>
            <a:endParaRPr lang="fr-FR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è"/>
            </a:pPr>
            <a:r>
              <a:rPr lang="fr-FR" b="1" dirty="0" smtClean="0">
                <a:latin typeface="Arial Narrow" pitchFamily="34" charset="0"/>
              </a:rPr>
              <a:t>les atomes n’émettent que pendant un temps limité </a:t>
            </a:r>
            <a:r>
              <a:rPr lang="fr-FR" b="1" i="1" dirty="0" smtClean="0">
                <a:latin typeface="Arial Narrow" pitchFamily="34" charset="0"/>
                <a:sym typeface="Symbol"/>
              </a:rPr>
              <a:t></a:t>
            </a:r>
            <a:r>
              <a:rPr lang="fr-FR" dirty="0" smtClean="0">
                <a:latin typeface="Arial Narrow" pitchFamily="34" charset="0"/>
              </a:rPr>
              <a:t>  qui correspond à la durée de vie des états excités dans la théorie quantique et au coefficient d’amortissement dans le théorie classique. </a:t>
            </a:r>
          </a:p>
          <a:p>
            <a:pPr>
              <a:buFont typeface="Wingdings" pitchFamily="2" charset="2"/>
              <a:buChar char="è"/>
            </a:pPr>
            <a:r>
              <a:rPr lang="fr-FR" b="1" dirty="0" smtClean="0">
                <a:latin typeface="Arial Narrow" pitchFamily="34" charset="0"/>
              </a:rPr>
              <a:t>Une onde n’est donc jamais infinie temporellement !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3406283"/>
            <a:ext cx="607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Il n’existe pas de source parfaitement monochromatique 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074" y="4042006"/>
            <a:ext cx="8848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Réciproquement, si une onde n’est pas monochromatique, son train d’onde n’est pas infini!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1267096" y="3200400"/>
            <a:ext cx="509451" cy="48332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71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4872447" y="5577837"/>
            <a:ext cx="3773187" cy="407628"/>
            <a:chOff x="4872447" y="5577837"/>
            <a:chExt cx="3773187" cy="407628"/>
          </a:xfrm>
        </p:grpSpPr>
        <p:sp>
          <p:nvSpPr>
            <p:cNvPr id="14" name="Accolade ouvrante 13"/>
            <p:cNvSpPr/>
            <p:nvPr/>
          </p:nvSpPr>
          <p:spPr>
            <a:xfrm rot="16200000">
              <a:off x="5035732" y="5414552"/>
              <a:ext cx="222069" cy="548640"/>
            </a:xfrm>
            <a:prstGeom prst="leftBrace">
              <a:avLst>
                <a:gd name="adj1" fmla="val 12985"/>
                <a:gd name="adj2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 b="1" i="1">
                <a:latin typeface="Arial Narrow" pitchFamily="34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937759" y="5708466"/>
              <a:ext cx="37078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i="1" dirty="0" smtClean="0">
                  <a:latin typeface="Arial Narrow" pitchFamily="34" charset="0"/>
                </a:rPr>
                <a:t>Terme oscillant à la fréquence </a:t>
              </a:r>
              <a:r>
                <a:rPr lang="fr-FR" sz="1200" b="1" i="1" dirty="0" smtClean="0">
                  <a:latin typeface="Arial Narrow" pitchFamily="34" charset="0"/>
                  <a:sym typeface="Symbol"/>
                </a:rPr>
                <a:t>    =  Onde plane  (</a:t>
              </a:r>
              <a:r>
                <a:rPr lang="fr-FR" sz="1200" b="1" i="1" dirty="0" err="1" smtClean="0">
                  <a:latin typeface="Arial Narrow" pitchFamily="34" charset="0"/>
                  <a:sym typeface="Symbol"/>
                </a:rPr>
                <a:t>exp</a:t>
              </a:r>
              <a:r>
                <a:rPr lang="fr-FR" sz="1200" b="1" i="1" dirty="0" smtClean="0">
                  <a:latin typeface="Arial Narrow" pitchFamily="34" charset="0"/>
                  <a:sym typeface="Symbol"/>
                </a:rPr>
                <a:t>(</a:t>
              </a:r>
              <a:r>
                <a:rPr lang="fr-FR" sz="1200" b="1" i="1" dirty="0" err="1" smtClean="0">
                  <a:latin typeface="Arial Narrow" pitchFamily="34" charset="0"/>
                  <a:sym typeface="Symbol"/>
                </a:rPr>
                <a:t>jt</a:t>
              </a:r>
              <a:r>
                <a:rPr lang="fr-FR" sz="1200" b="1" i="1" smtClean="0">
                  <a:latin typeface="Arial Narrow" pitchFamily="34" charset="0"/>
                  <a:sym typeface="Symbol"/>
                </a:rPr>
                <a:t>) </a:t>
              </a:r>
              <a:endParaRPr lang="fr-FR" sz="1200" b="1" i="1" dirty="0">
                <a:latin typeface="Arial Narrow" pitchFamily="34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384760" y="5577839"/>
            <a:ext cx="4683040" cy="632722"/>
            <a:chOff x="4384760" y="5617028"/>
            <a:chExt cx="4683040" cy="632722"/>
          </a:xfrm>
        </p:grpSpPr>
        <p:sp>
          <p:nvSpPr>
            <p:cNvPr id="16" name="Accolade ouvrante 15"/>
            <p:cNvSpPr/>
            <p:nvPr/>
          </p:nvSpPr>
          <p:spPr>
            <a:xfrm rot="16200000">
              <a:off x="4382587" y="5619201"/>
              <a:ext cx="452845" cy="448500"/>
            </a:xfrm>
            <a:prstGeom prst="leftBrace">
              <a:avLst>
                <a:gd name="adj1" fmla="val 12985"/>
                <a:gd name="adj2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 b="1" i="1">
                <a:latin typeface="Arial Narrow" pitchFamily="3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450072" y="5972751"/>
              <a:ext cx="4617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latin typeface="Arial Narrow" pitchFamily="34" charset="0"/>
                </a:rPr>
                <a:t>Amplitude de chaque composante fréquentielle ≡ </a:t>
              </a:r>
              <a:r>
                <a:rPr lang="fr-FR" sz="1200" b="1" i="1" dirty="0" smtClean="0">
                  <a:solidFill>
                    <a:srgbClr val="FF0000"/>
                  </a:solidFill>
                  <a:latin typeface="Arial Narrow" pitchFamily="34" charset="0"/>
                </a:rPr>
                <a:t>spectre</a:t>
              </a:r>
              <a:endParaRPr lang="fr-FR" sz="1200" b="1" i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395190" y="4789709"/>
            <a:ext cx="1991251" cy="457202"/>
            <a:chOff x="4872445" y="5342705"/>
            <a:chExt cx="1991251" cy="457202"/>
          </a:xfrm>
        </p:grpSpPr>
        <p:sp>
          <p:nvSpPr>
            <p:cNvPr id="21" name="Accolade ouvrante 20"/>
            <p:cNvSpPr/>
            <p:nvPr/>
          </p:nvSpPr>
          <p:spPr>
            <a:xfrm rot="5400000">
              <a:off x="4968243" y="5538656"/>
              <a:ext cx="165456" cy="357045"/>
            </a:xfrm>
            <a:prstGeom prst="leftBrace">
              <a:avLst>
                <a:gd name="adj1" fmla="val 12985"/>
                <a:gd name="adj2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 b="1" i="1">
                <a:latin typeface="Arial Narrow" pitchFamily="34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872445" y="5342705"/>
              <a:ext cx="1991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i="1" dirty="0" smtClean="0">
                  <a:latin typeface="Arial Narrow" pitchFamily="34" charset="0"/>
                </a:rPr>
                <a:t>Somme sur chaque fréquence</a:t>
              </a:r>
              <a:endParaRPr lang="fr-FR" sz="1200" b="1" i="1" dirty="0">
                <a:latin typeface="Arial Narrow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516149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Transformée de Fourier d’un signal quelconque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52959" y="5057639"/>
                <a:ext cx="2656689" cy="704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959" y="5057639"/>
                <a:ext cx="2656689" cy="704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1559699"/>
            <a:ext cx="8737180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Acoustique</a:t>
            </a:r>
            <a:r>
              <a:rPr lang="fr-FR" dirty="0" smtClean="0">
                <a:latin typeface="myriad-pro"/>
              </a:rPr>
              <a:t> : Reconnaissance vocale, compression (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MP3</a:t>
            </a:r>
            <a:r>
              <a:rPr lang="fr-FR" dirty="0" smtClean="0">
                <a:latin typeface="myriad-pro"/>
              </a:rPr>
              <a:t>), </a:t>
            </a:r>
            <a:r>
              <a:rPr lang="fr-FR" dirty="0" err="1" smtClean="0">
                <a:latin typeface="myriad-pro"/>
              </a:rPr>
              <a:t>debruitage</a:t>
            </a:r>
            <a:r>
              <a:rPr lang="fr-FR" dirty="0" smtClean="0">
                <a:latin typeface="myriad-pro"/>
              </a:rPr>
              <a:t>, filtrage…</a:t>
            </a: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Imagerie</a:t>
            </a:r>
            <a:r>
              <a:rPr lang="fr-FR" dirty="0" smtClean="0">
                <a:latin typeface="myriad-pro"/>
              </a:rPr>
              <a:t> :Traitement du signal et des amélioration de </a:t>
            </a:r>
            <a:r>
              <a:rPr lang="fr-FR" dirty="0">
                <a:latin typeface="myriad-pro"/>
              </a:rPr>
              <a:t>la qualité des </a:t>
            </a:r>
            <a:r>
              <a:rPr lang="fr-FR" dirty="0" smtClean="0">
                <a:latin typeface="myriad-pro"/>
              </a:rPr>
              <a:t>images compression (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JPEG</a:t>
            </a:r>
            <a:r>
              <a:rPr lang="fr-FR" dirty="0" smtClean="0">
                <a:latin typeface="myriad-pro"/>
              </a:rPr>
              <a:t>…), reconnaissance de forme, détection de contour, </a:t>
            </a:r>
            <a:r>
              <a:rPr lang="fr-FR" dirty="0" err="1" smtClean="0">
                <a:latin typeface="myriad-pro"/>
              </a:rPr>
              <a:t>floutage</a:t>
            </a:r>
            <a:r>
              <a:rPr lang="fr-FR" dirty="0" smtClean="0">
                <a:latin typeface="myriad-pro"/>
              </a:rPr>
              <a:t>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Transmissions numériques</a:t>
            </a:r>
            <a:r>
              <a:rPr lang="fr-FR" dirty="0" smtClean="0">
                <a:latin typeface="myriad-pro"/>
              </a:rPr>
              <a:t>: Méthodes </a:t>
            </a:r>
            <a:r>
              <a:rPr lang="fr-FR" dirty="0">
                <a:latin typeface="myriad-pro"/>
              </a:rPr>
              <a:t>de correction d’erreurs en transmission </a:t>
            </a:r>
            <a:r>
              <a:rPr lang="fr-FR" dirty="0" smtClean="0">
                <a:latin typeface="myriad-pro"/>
              </a:rPr>
              <a:t>numérique…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err="1" smtClean="0">
                <a:latin typeface="myriad-pro"/>
              </a:rPr>
              <a:t>Biomedical</a:t>
            </a:r>
            <a:r>
              <a:rPr lang="fr-FR" b="1" dirty="0" smtClean="0">
                <a:latin typeface="myriad-pro"/>
              </a:rPr>
              <a:t> </a:t>
            </a:r>
            <a:r>
              <a:rPr lang="fr-FR" dirty="0" smtClean="0">
                <a:latin typeface="myriad-pro"/>
              </a:rPr>
              <a:t>: </a:t>
            </a:r>
            <a:r>
              <a:rPr lang="fr-FR" dirty="0">
                <a:latin typeface="myriad-pro"/>
              </a:rPr>
              <a:t>scanner, imagerie par résonance magnétique </a:t>
            </a:r>
            <a:r>
              <a:rPr lang="fr-FR" dirty="0" smtClean="0">
                <a:latin typeface="myriad-pro"/>
              </a:rPr>
              <a:t>nucléaire…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Astronomie</a:t>
            </a:r>
            <a:r>
              <a:rPr lang="fr-FR" dirty="0">
                <a:latin typeface="myriad-pro"/>
              </a:rPr>
              <a:t> </a:t>
            </a:r>
            <a:r>
              <a:rPr lang="fr-FR" dirty="0" smtClean="0">
                <a:latin typeface="myriad-pro"/>
              </a:rPr>
              <a:t>: </a:t>
            </a:r>
            <a:r>
              <a:rPr lang="fr-FR" dirty="0">
                <a:latin typeface="myriad-pro"/>
              </a:rPr>
              <a:t>synthèse d’image par </a:t>
            </a:r>
            <a:r>
              <a:rPr lang="fr-FR" dirty="0" smtClean="0">
                <a:latin typeface="myriad-pro"/>
              </a:rPr>
              <a:t>interférométrie, 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composition chimique et température d’astres</a:t>
            </a:r>
            <a:r>
              <a:rPr lang="fr-FR" dirty="0" smtClean="0">
                <a:latin typeface="myriad-pro"/>
              </a:rPr>
              <a:t>…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Optique</a:t>
            </a:r>
            <a:r>
              <a:rPr lang="fr-FR" dirty="0" smtClean="0">
                <a:latin typeface="myriad-pro"/>
              </a:rPr>
              <a:t> : Diffraction, spectroscopie, filtrage dans la formation des images 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err="1" smtClean="0">
                <a:latin typeface="myriad-pro"/>
              </a:rPr>
              <a:t>Meca</a:t>
            </a:r>
            <a:r>
              <a:rPr lang="fr-FR" b="1" dirty="0" smtClean="0">
                <a:latin typeface="myriad-pro"/>
              </a:rPr>
              <a:t> Q</a:t>
            </a:r>
            <a:r>
              <a:rPr lang="fr-FR" dirty="0" smtClean="0">
                <a:latin typeface="myriad-pro"/>
              </a:rPr>
              <a:t> : Analyse </a:t>
            </a:r>
            <a:r>
              <a:rPr lang="fr-FR" dirty="0">
                <a:latin typeface="myriad-pro"/>
              </a:rPr>
              <a:t>spectrale pour l’étude de structures </a:t>
            </a:r>
            <a:r>
              <a:rPr lang="fr-FR" dirty="0" smtClean="0">
                <a:latin typeface="myriad-pro"/>
              </a:rPr>
              <a:t>moléculaires, 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diagramme </a:t>
            </a:r>
            <a:r>
              <a:rPr lang="fr-FR" b="1" dirty="0">
                <a:solidFill>
                  <a:srgbClr val="FF0000"/>
                </a:solidFill>
                <a:latin typeface="myriad-pro"/>
              </a:rPr>
              <a:t>de bande</a:t>
            </a:r>
            <a:r>
              <a:rPr lang="fr-FR" dirty="0" smtClean="0">
                <a:latin typeface="myriad-pro"/>
              </a:rPr>
              <a:t>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Informatique quantique </a:t>
            </a:r>
            <a:r>
              <a:rPr lang="fr-FR" dirty="0" smtClean="0">
                <a:latin typeface="myriad-pro"/>
              </a:rPr>
              <a:t>: </a:t>
            </a:r>
            <a:r>
              <a:rPr lang="fr-FR" dirty="0">
                <a:latin typeface="myriad-pro"/>
              </a:rPr>
              <a:t>factorisation de </a:t>
            </a:r>
            <a:r>
              <a:rPr lang="fr-FR" dirty="0" smtClean="0">
                <a:latin typeface="myriad-pro"/>
              </a:rPr>
              <a:t>nombres…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Géologie</a:t>
            </a:r>
            <a:r>
              <a:rPr lang="fr-FR" dirty="0" smtClean="0">
                <a:latin typeface="myriad-pro"/>
              </a:rPr>
              <a:t> : distinction entre évènements sismiques (par ex. entre évènement naturels et humains) …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098034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Applications de la TF (liste non exhaustive)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812925" y="306541"/>
            <a:ext cx="5314950" cy="6146647"/>
            <a:chOff x="3829050" y="247650"/>
            <a:chExt cx="5314950" cy="6184747"/>
          </a:xfrm>
        </p:grpSpPr>
        <p:sp>
          <p:nvSpPr>
            <p:cNvPr id="9" name="Rectangle 8"/>
            <p:cNvSpPr/>
            <p:nvPr/>
          </p:nvSpPr>
          <p:spPr>
            <a:xfrm>
              <a:off x="3829050" y="247650"/>
              <a:ext cx="5314950" cy="61847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29050" y="5232068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b="1" dirty="0" smtClean="0"/>
                <a:t>Idem MP3 </a:t>
              </a:r>
              <a:r>
                <a:rPr lang="fr-FR" dirty="0" smtClean="0"/>
                <a:t>:suppression </a:t>
              </a:r>
              <a:r>
                <a:rPr lang="fr-FR" dirty="0"/>
                <a:t>des </a:t>
              </a:r>
              <a:r>
                <a:rPr lang="fr-FR" dirty="0" smtClean="0"/>
                <a:t>fréquences </a:t>
              </a:r>
              <a:r>
                <a:rPr lang="fr-FR" dirty="0"/>
                <a:t>inaudibles, codage en mono des sons de basse, suppression des sons </a:t>
              </a:r>
              <a:r>
                <a:rPr lang="fr-FR" dirty="0" smtClean="0"/>
                <a:t>masqués </a:t>
              </a:r>
              <a:r>
                <a:rPr lang="fr-FR" dirty="0"/>
                <a:t>par d’autres </a:t>
              </a:r>
              <a:r>
                <a:rPr lang="fr-FR" dirty="0" smtClean="0"/>
                <a:t>fréquences</a:t>
              </a:r>
              <a:r>
                <a:rPr lang="fr-FR" dirty="0"/>
                <a:t>. . . </a:t>
              </a: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4007225" y="644899"/>
              <a:ext cx="5136774" cy="4517126"/>
              <a:chOff x="4007225" y="644899"/>
              <a:chExt cx="5136774" cy="4517126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4007225" y="644899"/>
                <a:ext cx="4593824" cy="3836707"/>
                <a:chOff x="4007225" y="644899"/>
                <a:chExt cx="4593824" cy="3836707"/>
              </a:xfrm>
            </p:grpSpPr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047005" y="644899"/>
                  <a:ext cx="4554044" cy="3268196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4007225" y="3927608"/>
                  <a:ext cx="4572000" cy="55399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fr-FR" sz="1000" i="1" dirty="0" smtClean="0"/>
                    <a:t>R. </a:t>
                  </a:r>
                  <a:r>
                    <a:rPr lang="fr-FR" sz="1000" i="1" dirty="0" err="1" smtClean="0"/>
                    <a:t>Shien</a:t>
                  </a:r>
                  <a:r>
                    <a:rPr lang="fr-FR" sz="1000" i="1" dirty="0" smtClean="0"/>
                    <a:t> et al.(2020</a:t>
                  </a:r>
                  <a:r>
                    <a:rPr lang="fr-FR" sz="1000" i="1" dirty="0"/>
                    <a:t>). </a:t>
                  </a:r>
                  <a:r>
                    <a:rPr lang="fr-FR" sz="1000" i="1" dirty="0" err="1"/>
                    <a:t>Dynamic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Deformation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Measurement</a:t>
                  </a:r>
                  <a:r>
                    <a:rPr lang="fr-FR" sz="1000" i="1" dirty="0"/>
                    <a:t> by the </a:t>
                  </a:r>
                  <a:r>
                    <a:rPr lang="fr-FR" sz="1000" i="1" dirty="0" err="1"/>
                    <a:t>Sampling</a:t>
                  </a:r>
                  <a:r>
                    <a:rPr lang="fr-FR" sz="1000" i="1" dirty="0"/>
                    <a:t> Moiré Method </a:t>
                  </a:r>
                  <a:r>
                    <a:rPr lang="fr-FR" sz="1000" i="1" dirty="0" err="1"/>
                    <a:t>from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Video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Recording</a:t>
                  </a:r>
                  <a:r>
                    <a:rPr lang="fr-FR" sz="1000" i="1" dirty="0"/>
                    <a:t> and </a:t>
                  </a:r>
                  <a:r>
                    <a:rPr lang="fr-FR" sz="1000" i="1" dirty="0" err="1"/>
                    <a:t>its</a:t>
                  </a:r>
                  <a:r>
                    <a:rPr lang="fr-FR" sz="1000" i="1" dirty="0"/>
                    <a:t> Application to Bridge Engineering. </a:t>
                  </a:r>
                  <a:r>
                    <a:rPr lang="fr-FR" sz="1000" i="1" dirty="0" err="1"/>
                    <a:t>Experimental</a:t>
                  </a:r>
                  <a:r>
                    <a:rPr lang="fr-FR" sz="1000" i="1" dirty="0"/>
                    <a:t> Techniques. 44. 10.1007/s40799-019-00358-4. 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4047004" y="4515694"/>
                <a:ext cx="50969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 smtClean="0">
                    <a:sym typeface="Wingdings" panose="05000000000000000000" pitchFamily="2" charset="2"/>
                  </a:rPr>
                  <a:t> </a:t>
                </a:r>
                <a:r>
                  <a:rPr lang="fr-FR" dirty="0" smtClean="0"/>
                  <a:t>on </a:t>
                </a:r>
                <a:r>
                  <a:rPr lang="fr-FR" dirty="0"/>
                  <a:t>ne garde que les </a:t>
                </a:r>
                <a:r>
                  <a:rPr lang="fr-FR" dirty="0" smtClean="0"/>
                  <a:t>fréquences </a:t>
                </a:r>
                <a:r>
                  <a:rPr lang="fr-FR" dirty="0"/>
                  <a:t>dont le coefficient est parmi ceux de plus grande valeur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4047003" y="441451"/>
              <a:ext cx="4534995" cy="37162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JPEG Compression</a:t>
              </a:r>
              <a:endParaRPr lang="fr-FR" b="1" dirty="0"/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27742" t="30193" r="14566" b="9866"/>
          <a:stretch/>
        </p:blipFill>
        <p:spPr>
          <a:xfrm>
            <a:off x="717550" y="1375235"/>
            <a:ext cx="7505700" cy="43815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477250" y="0"/>
            <a:ext cx="590550" cy="4991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8629650" y="152400"/>
            <a:ext cx="590550" cy="4991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-48045" y="1173305"/>
            <a:ext cx="9125790" cy="4203313"/>
            <a:chOff x="-48045" y="1173305"/>
            <a:chExt cx="9125790" cy="4203313"/>
          </a:xfrm>
        </p:grpSpPr>
        <p:sp>
          <p:nvSpPr>
            <p:cNvPr id="29" name="Rectangle 28"/>
            <p:cNvSpPr/>
            <p:nvPr/>
          </p:nvSpPr>
          <p:spPr>
            <a:xfrm>
              <a:off x="49588" y="1173305"/>
              <a:ext cx="9028157" cy="4203313"/>
            </a:xfrm>
            <a:prstGeom prst="rect">
              <a:avLst/>
            </a:prstGeom>
            <a:gradFill rotWithShape="1">
              <a:gsLst>
                <a:gs pos="0">
                  <a:srgbClr val="CC5E2F">
                    <a:tint val="100000"/>
                    <a:shade val="100000"/>
                    <a:satMod val="130000"/>
                  </a:srgbClr>
                </a:gs>
                <a:gs pos="100000">
                  <a:srgbClr val="CC5E2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C5E2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D504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48045" y="4730287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A171B"/>
                  </a:solidFill>
                  <a:effectLst/>
                  <a:uLnTx/>
                  <a:uFillTx/>
                  <a:latin typeface="Arial" pitchFamily="4" charset="0"/>
                </a:rPr>
                <a:t>Roux,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1A171B"/>
                  </a:solidFill>
                  <a:effectLst/>
                  <a:uLnTx/>
                  <a:uFillTx/>
                  <a:latin typeface="Arial" pitchFamily="4" charset="0"/>
                </a:rPr>
                <a:t>Frederic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A171B"/>
                  </a:solidFill>
                  <a:effectLst/>
                  <a:uLnTx/>
                  <a:uFillTx/>
                  <a:latin typeface="Arial" pitchFamily="4" charset="0"/>
                </a:rPr>
                <a:t>. (2023). Etude du pompage optique du silicium par photoluminescence polarisée et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1A171B"/>
                  </a:solidFill>
                  <a:effectLst/>
                  <a:uLnTx/>
                  <a:uFillTx/>
                  <a:latin typeface="Arial" pitchFamily="4" charset="0"/>
                </a:rPr>
                <a:t>photo-émission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A171B"/>
                  </a:solidFill>
                  <a:effectLst/>
                  <a:uLnTx/>
                  <a:uFillTx/>
                  <a:latin typeface="Arial" pitchFamily="4" charset="0"/>
                </a:rPr>
                <a:t> à basse énergie résolue en spin. </a:t>
              </a: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18" y="1985934"/>
              <a:ext cx="2400300" cy="2362200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82244" y="1240860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A171B"/>
                  </a:solidFill>
                  <a:effectLst/>
                  <a:uLnTx/>
                  <a:uFillTx/>
                  <a:latin typeface="Arial" pitchFamily="4" charset="0"/>
                </a:rPr>
                <a:t>Mécanique quantique</a:t>
              </a: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2639195" y="2156626"/>
            <a:ext cx="6499480" cy="2393977"/>
            <a:chOff x="2639195" y="2156626"/>
            <a:chExt cx="6499480" cy="2393977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/>
            <a:srcRect l="25194" t="48528" r="25607" b="8241"/>
            <a:stretch/>
          </p:blipFill>
          <p:spPr>
            <a:xfrm>
              <a:off x="4289599" y="2156626"/>
              <a:ext cx="4849076" cy="2393977"/>
            </a:xfrm>
            <a:prstGeom prst="rect">
              <a:avLst/>
            </a:prstGeom>
          </p:spPr>
        </p:pic>
        <p:sp>
          <p:nvSpPr>
            <p:cNvPr id="38" name="Double flèche horizontale 37"/>
            <p:cNvSpPr/>
            <p:nvPr/>
          </p:nvSpPr>
          <p:spPr>
            <a:xfrm>
              <a:off x="2639195" y="2623206"/>
              <a:ext cx="1601588" cy="1215593"/>
            </a:xfrm>
            <a:prstGeom prst="left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2990151" y="1532673"/>
            <a:ext cx="5988237" cy="3590925"/>
            <a:chOff x="2990151" y="1532673"/>
            <a:chExt cx="5988237" cy="3590925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3613" y="1532673"/>
              <a:ext cx="3914775" cy="3590925"/>
            </a:xfrm>
            <a:prstGeom prst="rect">
              <a:avLst/>
            </a:prstGeom>
          </p:spPr>
        </p:pic>
        <p:sp>
          <p:nvSpPr>
            <p:cNvPr id="41" name="Flèche droite 40"/>
            <p:cNvSpPr/>
            <p:nvPr/>
          </p:nvSpPr>
          <p:spPr>
            <a:xfrm>
              <a:off x="2990151" y="2549583"/>
              <a:ext cx="1693862" cy="1377067"/>
            </a:xfrm>
            <a:prstGeom prst="rightArrow">
              <a:avLst/>
            </a:prstGeom>
            <a:gradFill rotWithShape="1">
              <a:gsLst>
                <a:gs pos="0">
                  <a:srgbClr val="CC5E2F">
                    <a:tint val="100000"/>
                    <a:shade val="100000"/>
                    <a:satMod val="130000"/>
                  </a:srgbClr>
                </a:gs>
                <a:gs pos="100000">
                  <a:srgbClr val="CC5E2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C5E2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A171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15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186608" y="2928731"/>
            <a:ext cx="3347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Des questions ?</a:t>
            </a:r>
            <a:endParaRPr lang="fr-FR" sz="3200" b="1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91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56</a:t>
            </a:fld>
            <a:endParaRPr lang="fr-FR"/>
          </a:p>
        </p:txBody>
      </p:sp>
      <p:grpSp>
        <p:nvGrpSpPr>
          <p:cNvPr id="70" name="Group 198"/>
          <p:cNvGrpSpPr>
            <a:grpSpLocks/>
          </p:cNvGrpSpPr>
          <p:nvPr/>
        </p:nvGrpSpPr>
        <p:grpSpPr bwMode="auto">
          <a:xfrm>
            <a:off x="1422400" y="1570297"/>
            <a:ext cx="6875205" cy="4760619"/>
            <a:chOff x="0" y="-5"/>
            <a:chExt cx="6132" cy="4246"/>
          </a:xfrm>
        </p:grpSpPr>
        <p:pic>
          <p:nvPicPr>
            <p:cNvPr id="71" name="Picture 19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1" y="16"/>
              <a:ext cx="476" cy="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Line 6"/>
            <p:cNvSpPr>
              <a:spLocks noChangeShapeType="1"/>
            </p:cNvSpPr>
            <p:nvPr/>
          </p:nvSpPr>
          <p:spPr bwMode="auto">
            <a:xfrm flipV="1">
              <a:off x="0" y="930"/>
              <a:ext cx="5458" cy="9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73" name="Text Box 7"/>
            <p:cNvSpPr txBox="1">
              <a:spLocks noChangeArrowheads="1"/>
            </p:cNvSpPr>
            <p:nvPr/>
          </p:nvSpPr>
          <p:spPr bwMode="auto">
            <a:xfrm>
              <a:off x="4921" y="983"/>
              <a:ext cx="121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Longueur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d’onde dans le vide</a:t>
              </a:r>
            </a:p>
          </p:txBody>
        </p:sp>
        <p:pic>
          <p:nvPicPr>
            <p:cNvPr id="74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29" y="0"/>
              <a:ext cx="55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5" name="Group 32"/>
            <p:cNvGrpSpPr>
              <a:grpSpLocks/>
            </p:cNvGrpSpPr>
            <p:nvPr/>
          </p:nvGrpSpPr>
          <p:grpSpPr bwMode="auto">
            <a:xfrm>
              <a:off x="90" y="0"/>
              <a:ext cx="649" cy="810"/>
              <a:chOff x="592" y="0"/>
              <a:chExt cx="649" cy="810"/>
            </a:xfrm>
          </p:grpSpPr>
          <p:pic>
            <p:nvPicPr>
              <p:cNvPr id="133" name="Picture 1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3" y="0"/>
                <a:ext cx="618" cy="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4" name="Text Box 8"/>
              <p:cNvSpPr txBox="1">
                <a:spLocks noChangeArrowheads="1"/>
              </p:cNvSpPr>
              <p:nvPr/>
            </p:nvSpPr>
            <p:spPr bwMode="auto">
              <a:xfrm>
                <a:off x="592" y="0"/>
                <a:ext cx="545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</a:rPr>
                  <a:t>Rayon </a:t>
                </a:r>
                <a:r>
                  <a:rPr kumimoji="0" lang="el-GR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  <a:cs typeface="Arial" charset="0"/>
                  </a:rPr>
                  <a:t>γ</a:t>
                </a:r>
              </a:p>
            </p:txBody>
          </p:sp>
        </p:grpSp>
        <p:grpSp>
          <p:nvGrpSpPr>
            <p:cNvPr id="76" name="Group 33"/>
            <p:cNvGrpSpPr>
              <a:grpSpLocks/>
            </p:cNvGrpSpPr>
            <p:nvPr/>
          </p:nvGrpSpPr>
          <p:grpSpPr bwMode="auto">
            <a:xfrm>
              <a:off x="735" y="0"/>
              <a:ext cx="662" cy="822"/>
              <a:chOff x="1277" y="0"/>
              <a:chExt cx="662" cy="822"/>
            </a:xfrm>
          </p:grpSpPr>
          <p:pic>
            <p:nvPicPr>
              <p:cNvPr id="131" name="Picture 1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315" y="0"/>
                <a:ext cx="624" cy="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" name="Text Box 9"/>
              <p:cNvSpPr txBox="1">
                <a:spLocks noChangeArrowheads="1"/>
              </p:cNvSpPr>
              <p:nvPr/>
            </p:nvSpPr>
            <p:spPr bwMode="auto">
              <a:xfrm>
                <a:off x="1277" y="0"/>
                <a:ext cx="557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</a:rPr>
                  <a:t>Rayon </a:t>
                </a:r>
                <a:r>
                  <a:rPr kumimoji="0" lang="fr-FR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  <a:cs typeface="Arial" charset="0"/>
                  </a:rPr>
                  <a:t>X</a:t>
                </a:r>
                <a:endParaRPr kumimoji="0" lang="el-G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 charset="0"/>
                </a:endParaRPr>
              </a:p>
            </p:txBody>
          </p:sp>
        </p:grpSp>
        <p:grpSp>
          <p:nvGrpSpPr>
            <p:cNvPr id="77" name="Group 34"/>
            <p:cNvGrpSpPr>
              <a:grpSpLocks/>
            </p:cNvGrpSpPr>
            <p:nvPr/>
          </p:nvGrpSpPr>
          <p:grpSpPr bwMode="auto">
            <a:xfrm>
              <a:off x="1397" y="0"/>
              <a:ext cx="618" cy="828"/>
              <a:chOff x="1968" y="0"/>
              <a:chExt cx="618" cy="828"/>
            </a:xfrm>
          </p:grpSpPr>
          <p:pic>
            <p:nvPicPr>
              <p:cNvPr id="129" name="Picture 1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68" y="0"/>
                <a:ext cx="618" cy="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0" name="Text Box 10"/>
              <p:cNvSpPr txBox="1">
                <a:spLocks noChangeArrowheads="1"/>
              </p:cNvSpPr>
              <p:nvPr/>
            </p:nvSpPr>
            <p:spPr bwMode="auto">
              <a:xfrm>
                <a:off x="2134" y="0"/>
                <a:ext cx="291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</a:rPr>
                  <a:t>UV</a:t>
                </a:r>
                <a:endParaRPr kumimoji="0" lang="el-G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 charset="0"/>
                </a:endParaRPr>
              </a:p>
            </p:txBody>
          </p:sp>
        </p:grpSp>
        <p:grpSp>
          <p:nvGrpSpPr>
            <p:cNvPr id="78" name="Group 35"/>
            <p:cNvGrpSpPr>
              <a:grpSpLocks/>
            </p:cNvGrpSpPr>
            <p:nvPr/>
          </p:nvGrpSpPr>
          <p:grpSpPr bwMode="auto">
            <a:xfrm>
              <a:off x="2596" y="0"/>
              <a:ext cx="552" cy="822"/>
              <a:chOff x="3225" y="0"/>
              <a:chExt cx="552" cy="822"/>
            </a:xfrm>
          </p:grpSpPr>
          <p:pic>
            <p:nvPicPr>
              <p:cNvPr id="127" name="Picture 1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225" y="0"/>
                <a:ext cx="552" cy="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" name="Text Box 18"/>
              <p:cNvSpPr txBox="1">
                <a:spLocks noChangeArrowheads="1"/>
              </p:cNvSpPr>
              <p:nvPr/>
            </p:nvSpPr>
            <p:spPr bwMode="auto">
              <a:xfrm>
                <a:off x="3341" y="1"/>
                <a:ext cx="251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</a:rPr>
                  <a:t>IR</a:t>
                </a:r>
                <a:endParaRPr kumimoji="0" lang="el-G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 charset="0"/>
                </a:endParaRPr>
              </a:p>
            </p:txBody>
          </p:sp>
        </p:grpSp>
        <p:grpSp>
          <p:nvGrpSpPr>
            <p:cNvPr id="79" name="Group 36"/>
            <p:cNvGrpSpPr>
              <a:grpSpLocks/>
            </p:cNvGrpSpPr>
            <p:nvPr/>
          </p:nvGrpSpPr>
          <p:grpSpPr bwMode="auto">
            <a:xfrm>
              <a:off x="4632" y="0"/>
              <a:ext cx="726" cy="816"/>
              <a:chOff x="4324" y="0"/>
              <a:chExt cx="726" cy="816"/>
            </a:xfrm>
          </p:grpSpPr>
          <p:pic>
            <p:nvPicPr>
              <p:cNvPr id="125" name="Picture 1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324" y="0"/>
                <a:ext cx="726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6" name="Text Box 19"/>
              <p:cNvSpPr txBox="1">
                <a:spLocks noChangeArrowheads="1"/>
              </p:cNvSpPr>
              <p:nvPr/>
            </p:nvSpPr>
            <p:spPr bwMode="auto">
              <a:xfrm>
                <a:off x="4404" y="2"/>
                <a:ext cx="431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itchFamily="34" charset="0"/>
                  </a:rPr>
                  <a:t>Radio</a:t>
                </a:r>
                <a:endParaRPr kumimoji="0" lang="el-G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80" name="Rectangle 30"/>
            <p:cNvSpPr>
              <a:spLocks noChangeArrowheads="1"/>
            </p:cNvSpPr>
            <p:nvPr/>
          </p:nvSpPr>
          <p:spPr bwMode="auto">
            <a:xfrm>
              <a:off x="3656" y="27"/>
              <a:ext cx="970" cy="77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pic>
          <p:nvPicPr>
            <p:cNvPr id="81" name="Picture 2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92" y="379"/>
              <a:ext cx="56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Text Box 31"/>
            <p:cNvSpPr txBox="1">
              <a:spLocks noChangeArrowheads="1"/>
            </p:cNvSpPr>
            <p:nvPr/>
          </p:nvSpPr>
          <p:spPr bwMode="auto">
            <a:xfrm>
              <a:off x="3638" y="-5"/>
              <a:ext cx="865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 charset="0"/>
                </a:rPr>
                <a:t>µ-ondes, radar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 charset="0"/>
                </a:rPr>
                <a:t>Wifi, téléph.</a:t>
              </a:r>
              <a:endParaRPr kumimoji="0" lang="el-GR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83" name="Text Box 44"/>
            <p:cNvSpPr txBox="1">
              <a:spLocks noChangeArrowheads="1"/>
            </p:cNvSpPr>
            <p:nvPr/>
          </p:nvSpPr>
          <p:spPr bwMode="auto">
            <a:xfrm rot="5400000">
              <a:off x="1811" y="1192"/>
              <a:ext cx="50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380 nm</a:t>
              </a:r>
            </a:p>
          </p:txBody>
        </p:sp>
        <p:sp>
          <p:nvSpPr>
            <p:cNvPr id="84" name="Text Box 45"/>
            <p:cNvSpPr txBox="1">
              <a:spLocks noChangeArrowheads="1"/>
            </p:cNvSpPr>
            <p:nvPr/>
          </p:nvSpPr>
          <p:spPr bwMode="auto">
            <a:xfrm rot="5400000">
              <a:off x="2307" y="1192"/>
              <a:ext cx="50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780 nm</a:t>
              </a:r>
            </a:p>
          </p:txBody>
        </p:sp>
        <p:sp>
          <p:nvSpPr>
            <p:cNvPr id="85" name="Text Box 46"/>
            <p:cNvSpPr txBox="1">
              <a:spLocks noChangeArrowheads="1"/>
            </p:cNvSpPr>
            <p:nvPr/>
          </p:nvSpPr>
          <p:spPr bwMode="auto">
            <a:xfrm rot="5400000">
              <a:off x="654" y="1112"/>
              <a:ext cx="386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5 pm</a:t>
              </a:r>
            </a:p>
          </p:txBody>
        </p:sp>
        <p:sp>
          <p:nvSpPr>
            <p:cNvPr id="86" name="Text Box 47"/>
            <p:cNvSpPr txBox="1">
              <a:spLocks noChangeArrowheads="1"/>
            </p:cNvSpPr>
            <p:nvPr/>
          </p:nvSpPr>
          <p:spPr bwMode="auto">
            <a:xfrm rot="5400000">
              <a:off x="1148" y="1152"/>
              <a:ext cx="44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10 nm</a:t>
              </a:r>
            </a:p>
          </p:txBody>
        </p:sp>
        <p:pic>
          <p:nvPicPr>
            <p:cNvPr id="87" name="Picture 4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14" y="199"/>
              <a:ext cx="50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50"/>
            <p:cNvSpPr txBox="1">
              <a:spLocks noChangeArrowheads="1"/>
            </p:cNvSpPr>
            <p:nvPr/>
          </p:nvSpPr>
          <p:spPr bwMode="auto">
            <a:xfrm rot="5400000">
              <a:off x="3287" y="1132"/>
              <a:ext cx="415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 mm</a:t>
              </a:r>
            </a:p>
          </p:txBody>
        </p:sp>
        <p:sp>
          <p:nvSpPr>
            <p:cNvPr id="89" name="Text Box 51"/>
            <p:cNvSpPr txBox="1">
              <a:spLocks noChangeArrowheads="1"/>
            </p:cNvSpPr>
            <p:nvPr/>
          </p:nvSpPr>
          <p:spPr bwMode="auto">
            <a:xfrm rot="5400000">
              <a:off x="4526" y="1048"/>
              <a:ext cx="296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1m</a:t>
              </a: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759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1390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2030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2589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3454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5" name="Line 57"/>
            <p:cNvSpPr>
              <a:spLocks noChangeShapeType="1"/>
            </p:cNvSpPr>
            <p:nvPr/>
          </p:nvSpPr>
          <p:spPr bwMode="auto">
            <a:xfrm>
              <a:off x="4643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6" name="Line 58"/>
            <p:cNvSpPr>
              <a:spLocks noChangeShapeType="1"/>
            </p:cNvSpPr>
            <p:nvPr/>
          </p:nvSpPr>
          <p:spPr bwMode="auto">
            <a:xfrm flipV="1">
              <a:off x="1" y="1678"/>
              <a:ext cx="5458" cy="9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97" name="Text Box 59"/>
            <p:cNvSpPr txBox="1">
              <a:spLocks noChangeArrowheads="1"/>
            </p:cNvSpPr>
            <p:nvPr/>
          </p:nvSpPr>
          <p:spPr bwMode="auto">
            <a:xfrm>
              <a:off x="4922" y="1731"/>
              <a:ext cx="66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Fréquence</a:t>
              </a:r>
            </a:p>
          </p:txBody>
        </p:sp>
        <p:sp>
          <p:nvSpPr>
            <p:cNvPr id="98" name="Text Box 61"/>
            <p:cNvSpPr txBox="1">
              <a:spLocks noChangeArrowheads="1"/>
            </p:cNvSpPr>
            <p:nvPr/>
          </p:nvSpPr>
          <p:spPr bwMode="auto">
            <a:xfrm rot="5400000">
              <a:off x="2232" y="2047"/>
              <a:ext cx="65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3,8.10</a:t>
              </a:r>
              <a:r>
                <a:rPr kumimoji="0" lang="fr-FR" sz="1200" b="1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14 </a:t>
              </a: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Hz</a:t>
              </a:r>
            </a:p>
          </p:txBody>
        </p:sp>
        <p:sp>
          <p:nvSpPr>
            <p:cNvPr id="99" name="Text Box 62"/>
            <p:cNvSpPr txBox="1">
              <a:spLocks noChangeArrowheads="1"/>
            </p:cNvSpPr>
            <p:nvPr/>
          </p:nvSpPr>
          <p:spPr bwMode="auto">
            <a:xfrm rot="5400000">
              <a:off x="571" y="1973"/>
              <a:ext cx="558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sym typeface="Symbol" pitchFamily="18" charset="2"/>
                </a:rPr>
                <a:t></a:t>
              </a: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10</a:t>
              </a:r>
              <a:r>
                <a:rPr kumimoji="0" lang="fr-FR" sz="1200" b="1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20</a:t>
              </a: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 Hz</a:t>
              </a:r>
            </a:p>
          </p:txBody>
        </p:sp>
        <p:sp>
          <p:nvSpPr>
            <p:cNvPr id="100" name="Text Box 63"/>
            <p:cNvSpPr txBox="1">
              <a:spLocks noChangeArrowheads="1"/>
            </p:cNvSpPr>
            <p:nvPr/>
          </p:nvSpPr>
          <p:spPr bwMode="auto">
            <a:xfrm rot="5400000">
              <a:off x="1084" y="1993"/>
              <a:ext cx="575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3.10</a:t>
              </a:r>
              <a:r>
                <a:rPr kumimoji="0" lang="fr-FR" sz="1200" b="1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16</a:t>
              </a: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 Hz</a:t>
              </a:r>
            </a:p>
          </p:txBody>
        </p:sp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 rot="5400000">
              <a:off x="3187" y="2016"/>
              <a:ext cx="61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sym typeface="Symbol" pitchFamily="18" charset="2"/>
                </a:rPr>
                <a:t></a:t>
              </a: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300 GHz</a:t>
              </a:r>
            </a:p>
          </p:txBody>
        </p:sp>
        <p:sp>
          <p:nvSpPr>
            <p:cNvPr id="102" name="Text Box 65"/>
            <p:cNvSpPr txBox="1">
              <a:spLocks noChangeArrowheads="1"/>
            </p:cNvSpPr>
            <p:nvPr/>
          </p:nvSpPr>
          <p:spPr bwMode="auto">
            <a:xfrm rot="5400000">
              <a:off x="4424" y="1936"/>
              <a:ext cx="505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sym typeface="Symbol" pitchFamily="18" charset="2"/>
                </a:rPr>
                <a:t>1 GHz</a:t>
              </a:r>
            </a:p>
          </p:txBody>
        </p:sp>
        <p:sp>
          <p:nvSpPr>
            <p:cNvPr id="103" name="Line 66"/>
            <p:cNvSpPr>
              <a:spLocks noChangeShapeType="1"/>
            </p:cNvSpPr>
            <p:nvPr/>
          </p:nvSpPr>
          <p:spPr bwMode="auto">
            <a:xfrm>
              <a:off x="760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4" name="Line 67"/>
            <p:cNvSpPr>
              <a:spLocks noChangeShapeType="1"/>
            </p:cNvSpPr>
            <p:nvPr/>
          </p:nvSpPr>
          <p:spPr bwMode="auto">
            <a:xfrm>
              <a:off x="1391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5" name="Line 68"/>
            <p:cNvSpPr>
              <a:spLocks noChangeShapeType="1"/>
            </p:cNvSpPr>
            <p:nvPr/>
          </p:nvSpPr>
          <p:spPr bwMode="auto">
            <a:xfrm>
              <a:off x="2031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6" name="Line 69"/>
            <p:cNvSpPr>
              <a:spLocks noChangeShapeType="1"/>
            </p:cNvSpPr>
            <p:nvPr/>
          </p:nvSpPr>
          <p:spPr bwMode="auto">
            <a:xfrm>
              <a:off x="2680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7" name="Line 70"/>
            <p:cNvSpPr>
              <a:spLocks noChangeShapeType="1"/>
            </p:cNvSpPr>
            <p:nvPr/>
          </p:nvSpPr>
          <p:spPr bwMode="auto">
            <a:xfrm>
              <a:off x="3500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8" name="Line 71"/>
            <p:cNvSpPr>
              <a:spLocks noChangeShapeType="1"/>
            </p:cNvSpPr>
            <p:nvPr/>
          </p:nvSpPr>
          <p:spPr bwMode="auto">
            <a:xfrm>
              <a:off x="4644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09" name="Text Box 72"/>
            <p:cNvSpPr txBox="1">
              <a:spLocks noChangeArrowheads="1"/>
            </p:cNvSpPr>
            <p:nvPr/>
          </p:nvSpPr>
          <p:spPr bwMode="auto">
            <a:xfrm rot="5400000">
              <a:off x="1720" y="2082"/>
              <a:ext cx="65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7,9.10</a:t>
              </a:r>
              <a:r>
                <a:rPr kumimoji="0" lang="fr-FR" sz="1200" b="1" i="0" u="none" strike="noStrike" kern="0" cap="none" spc="0" normalizeH="0" baseline="3000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14 </a:t>
              </a: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Hz</a:t>
              </a:r>
            </a:p>
          </p:txBody>
        </p:sp>
        <p:pic>
          <p:nvPicPr>
            <p:cNvPr id="110" name="Picture 7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8" y="3214"/>
              <a:ext cx="4385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Text Box 74"/>
            <p:cNvSpPr txBox="1">
              <a:spLocks noChangeArrowheads="1"/>
            </p:cNvSpPr>
            <p:nvPr/>
          </p:nvSpPr>
          <p:spPr bwMode="auto">
            <a:xfrm rot="5400000">
              <a:off x="2898" y="1191"/>
              <a:ext cx="509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100 µm</a:t>
              </a:r>
            </a:p>
          </p:txBody>
        </p:sp>
        <p:sp>
          <p:nvSpPr>
            <p:cNvPr id="112" name="Line 75"/>
            <p:cNvSpPr>
              <a:spLocks noChangeShapeType="1"/>
            </p:cNvSpPr>
            <p:nvPr/>
          </p:nvSpPr>
          <p:spPr bwMode="auto">
            <a:xfrm>
              <a:off x="3149" y="857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13" name="Text Box 76"/>
            <p:cNvSpPr txBox="1">
              <a:spLocks noChangeArrowheads="1"/>
            </p:cNvSpPr>
            <p:nvPr/>
          </p:nvSpPr>
          <p:spPr bwMode="auto">
            <a:xfrm rot="5400000">
              <a:off x="2953" y="1886"/>
              <a:ext cx="42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  <a:sym typeface="Symbol" pitchFamily="18" charset="2"/>
                </a:rPr>
                <a:t>3</a:t>
              </a: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 THz</a:t>
              </a:r>
            </a:p>
          </p:txBody>
        </p:sp>
        <p:sp>
          <p:nvSpPr>
            <p:cNvPr id="114" name="Text Box 82"/>
            <p:cNvSpPr txBox="1">
              <a:spLocks noChangeArrowheads="1"/>
            </p:cNvSpPr>
            <p:nvPr/>
          </p:nvSpPr>
          <p:spPr bwMode="auto">
            <a:xfrm>
              <a:off x="3217" y="-4"/>
              <a:ext cx="335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itchFamily="34" charset="0"/>
                  <a:cs typeface="Arial" charset="0"/>
                </a:rPr>
                <a:t>THz</a:t>
              </a:r>
              <a:endParaRPr kumimoji="0" lang="el-GR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115" name="Line 83"/>
            <p:cNvSpPr>
              <a:spLocks noChangeShapeType="1"/>
            </p:cNvSpPr>
            <p:nvPr/>
          </p:nvSpPr>
          <p:spPr bwMode="auto">
            <a:xfrm>
              <a:off x="2706" y="2422"/>
              <a:ext cx="2158" cy="7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16" name="Line 84"/>
            <p:cNvSpPr>
              <a:spLocks noChangeShapeType="1"/>
            </p:cNvSpPr>
            <p:nvPr/>
          </p:nvSpPr>
          <p:spPr bwMode="auto">
            <a:xfrm flipH="1">
              <a:off x="475" y="2414"/>
              <a:ext cx="1408" cy="7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endParaRPr>
            </a:p>
          </p:txBody>
        </p:sp>
        <p:sp>
          <p:nvSpPr>
            <p:cNvPr id="117" name="Text Box 187"/>
            <p:cNvSpPr txBox="1">
              <a:spLocks noChangeArrowheads="1"/>
            </p:cNvSpPr>
            <p:nvPr/>
          </p:nvSpPr>
          <p:spPr bwMode="auto">
            <a:xfrm>
              <a:off x="4596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405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745nm</a:t>
              </a:r>
            </a:p>
          </p:txBody>
        </p:sp>
        <p:sp>
          <p:nvSpPr>
            <p:cNvPr id="118" name="Text Box 188"/>
            <p:cNvSpPr txBox="1">
              <a:spLocks noChangeArrowheads="1"/>
            </p:cNvSpPr>
            <p:nvPr/>
          </p:nvSpPr>
          <p:spPr bwMode="auto">
            <a:xfrm>
              <a:off x="3607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480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625nm</a:t>
              </a:r>
            </a:p>
          </p:txBody>
        </p:sp>
        <p:sp>
          <p:nvSpPr>
            <p:cNvPr id="119" name="Text Box 189"/>
            <p:cNvSpPr txBox="1">
              <a:spLocks noChangeArrowheads="1"/>
            </p:cNvSpPr>
            <p:nvPr/>
          </p:nvSpPr>
          <p:spPr bwMode="auto">
            <a:xfrm>
              <a:off x="3050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508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590nm</a:t>
              </a:r>
            </a:p>
          </p:txBody>
        </p:sp>
        <p:sp>
          <p:nvSpPr>
            <p:cNvPr id="120" name="Text Box 190"/>
            <p:cNvSpPr txBox="1">
              <a:spLocks noChangeArrowheads="1"/>
            </p:cNvSpPr>
            <p:nvPr/>
          </p:nvSpPr>
          <p:spPr bwMode="auto">
            <a:xfrm>
              <a:off x="2592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530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565nm</a:t>
              </a:r>
            </a:p>
          </p:txBody>
        </p:sp>
        <p:sp>
          <p:nvSpPr>
            <p:cNvPr id="121" name="Text Box 191"/>
            <p:cNvSpPr txBox="1">
              <a:spLocks noChangeArrowheads="1"/>
            </p:cNvSpPr>
            <p:nvPr/>
          </p:nvSpPr>
          <p:spPr bwMode="auto">
            <a:xfrm>
              <a:off x="2170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577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520nm</a:t>
              </a:r>
            </a:p>
          </p:txBody>
        </p:sp>
        <p:sp>
          <p:nvSpPr>
            <p:cNvPr id="122" name="Text Box 192"/>
            <p:cNvSpPr txBox="1">
              <a:spLocks noChangeArrowheads="1"/>
            </p:cNvSpPr>
            <p:nvPr/>
          </p:nvSpPr>
          <p:spPr bwMode="auto">
            <a:xfrm>
              <a:off x="1480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612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490nm</a:t>
              </a:r>
            </a:p>
          </p:txBody>
        </p:sp>
        <p:sp>
          <p:nvSpPr>
            <p:cNvPr id="123" name="Text Box 193"/>
            <p:cNvSpPr txBox="1">
              <a:spLocks noChangeArrowheads="1"/>
            </p:cNvSpPr>
            <p:nvPr/>
          </p:nvSpPr>
          <p:spPr bwMode="auto">
            <a:xfrm>
              <a:off x="1022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690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435nm</a:t>
              </a:r>
            </a:p>
          </p:txBody>
        </p:sp>
        <p:sp>
          <p:nvSpPr>
            <p:cNvPr id="124" name="Text Box 194"/>
            <p:cNvSpPr txBox="1">
              <a:spLocks noChangeArrowheads="1"/>
            </p:cNvSpPr>
            <p:nvPr/>
          </p:nvSpPr>
          <p:spPr bwMode="auto">
            <a:xfrm>
              <a:off x="285" y="3869"/>
              <a:ext cx="53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750 THz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itchFamily="34" charset="0"/>
                </a:rPr>
                <a:t>400nm</a:t>
              </a:r>
            </a:p>
          </p:txBody>
        </p:sp>
      </p:grpSp>
      <p:sp>
        <p:nvSpPr>
          <p:cNvPr id="135" name="Rectangle 68"/>
          <p:cNvSpPr>
            <a:spLocks noChangeArrowheads="1"/>
          </p:cNvSpPr>
          <p:nvPr/>
        </p:nvSpPr>
        <p:spPr bwMode="auto">
          <a:xfrm rot="16200000">
            <a:off x="6892024" y="2992693"/>
            <a:ext cx="4186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A0600"/>
                </a:solidFill>
                <a:effectLst/>
                <a:uLnTx/>
                <a:uFillTx/>
              </a:rPr>
              <a:t>http://www.colorado.edu/physics/2000/waves_particles/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0" y="920234"/>
            <a:ext cx="3942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Classification des radiations</a:t>
            </a:r>
          </a:p>
        </p:txBody>
      </p:sp>
      <p:sp>
        <p:nvSpPr>
          <p:cNvPr id="13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136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57</a:t>
            </a:fld>
            <a:endParaRPr lang="fr-FR"/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593850" y="1682750"/>
            <a:ext cx="6637338" cy="4392612"/>
            <a:chOff x="1012" y="949"/>
            <a:chExt cx="4181" cy="2767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2" y="949"/>
              <a:ext cx="4181" cy="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311" y="1207"/>
              <a:ext cx="12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188" y="963"/>
              <a:ext cx="17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12.5 THz !!!  </a:t>
              </a:r>
              <a:r>
                <a:rPr kumimoji="0" lang="fr-FR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 pitchFamily="18" charset="2"/>
                </a:rPr>
                <a:t> Bande passante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920234"/>
            <a:ext cx="6192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Classification des radiations dans les télécoms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 : Site pédagogique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021" y="1458857"/>
            <a:ext cx="89283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dresse :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fr-FR" dirty="0">
                <a:solidFill>
                  <a:srgbClr val="44656F"/>
                </a:solidFill>
                <a:latin typeface="arial" panose="020B0604020202020204" pitchFamily="34" charset="0"/>
                <a:hlinkClick r:id="rId2"/>
              </a:rPr>
              <a:t>https://ecampus.paris-saclay.fr/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En cas d'oubli elle est dans les liens utiles sur Eole.</a:t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Pour ceux qui ne sont jamais allés sur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ecampus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vous devez d'abord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commencer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par :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activer votre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compte en allant à cette adresse: </a:t>
            </a:r>
            <a:r>
              <a:rPr lang="fr-FR" dirty="0">
                <a:solidFill>
                  <a:srgbClr val="44656F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fr-FR" dirty="0" smtClean="0">
                <a:solidFill>
                  <a:srgbClr val="44656F"/>
                </a:solidFill>
                <a:latin typeface="arial" panose="020B0604020202020204" pitchFamily="34" charset="0"/>
                <a:hlinkClick r:id="rId3"/>
              </a:rPr>
              <a:t>identiteutilisateur.fr/</a:t>
            </a:r>
            <a:endParaRPr lang="fr-FR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puis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attendre le lendemain avant de se connecter sur </a:t>
            </a:r>
            <a:r>
              <a:rPr lang="fr-FR" dirty="0">
                <a:solidFill>
                  <a:srgbClr val="44656F"/>
                </a:solidFill>
                <a:latin typeface="arial" panose="020B0604020202020204" pitchFamily="34" charset="0"/>
                <a:hlinkClick r:id="rId2"/>
              </a:rPr>
              <a:t>https://ecampus.paris-saclay.fr/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  <a:t>(La procédure est expliquée sur la page de connexion d'</a:t>
            </a:r>
            <a:r>
              <a:rPr lang="fr-FR" i="1" dirty="0" err="1">
                <a:solidFill>
                  <a:srgbClr val="000000"/>
                </a:solidFill>
                <a:latin typeface="arial" panose="020B0604020202020204" pitchFamily="34" charset="0"/>
              </a:rPr>
              <a:t>ecampus</a:t>
            </a: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  <a:t>.)</a:t>
            </a:r>
            <a:b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Sur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ecampus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aller sur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la page "Mes cours" où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vous voyez tous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les cours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où vous êtes inscrits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14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443617" y="3422051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Pr. Yves Jaouen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01210" y="3102156"/>
            <a:ext cx="170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itchFamily="34" charset="0"/>
              </a:rPr>
              <a:t>P</a:t>
            </a:r>
            <a:r>
              <a:rPr lang="fr-FR" dirty="0" smtClean="0">
                <a:latin typeface="Arial Narrow" pitchFamily="34" charset="0"/>
              </a:rPr>
              <a:t>r. Frédéric Grillot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5232" y="2734771"/>
            <a:ext cx="15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itchFamily="34" charset="0"/>
              </a:rPr>
              <a:t>P</a:t>
            </a:r>
            <a:r>
              <a:rPr lang="fr-FR" dirty="0" smtClean="0">
                <a:latin typeface="Arial Narrow" pitchFamily="34" charset="0"/>
              </a:rPr>
              <a:t>r. Cédric </a:t>
            </a:r>
            <a:r>
              <a:rPr lang="fr-FR" dirty="0" err="1" smtClean="0">
                <a:latin typeface="Arial Narrow" pitchFamily="34" charset="0"/>
              </a:rPr>
              <a:t>Ware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 : Equipe pédagogique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342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6649" y="1004888"/>
            <a:ext cx="1894014" cy="242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342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908" y="1028700"/>
            <a:ext cx="2374541" cy="205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6074057" y="3676567"/>
            <a:ext cx="241123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Responsable du module :</a:t>
            </a:r>
          </a:p>
          <a:p>
            <a:r>
              <a:rPr lang="fr-FR" dirty="0" smtClean="0">
                <a:latin typeface="Arial Narrow" pitchFamily="34" charset="0"/>
              </a:rPr>
              <a:t>Renaud Gabet</a:t>
            </a:r>
          </a:p>
          <a:p>
            <a:r>
              <a:rPr lang="fr-FR" dirty="0" smtClean="0">
                <a:latin typeface="Arial Narrow" pitchFamily="34" charset="0"/>
                <a:hlinkClick r:id="rId4"/>
              </a:rPr>
              <a:t>gabet@telecom-paris.fr</a:t>
            </a:r>
            <a:endParaRPr lang="fr-FR" dirty="0" smtClean="0">
              <a:latin typeface="Arial Narrow" pitchFamily="34" charset="0"/>
            </a:endParaRPr>
          </a:p>
          <a:p>
            <a:r>
              <a:rPr lang="fr-FR" dirty="0" smtClean="0">
                <a:latin typeface="Arial Narrow" pitchFamily="34" charset="0"/>
              </a:rPr>
              <a:t>Bureau 3D41</a:t>
            </a:r>
            <a:endParaRPr lang="fr-FR" dirty="0">
              <a:latin typeface="Arial Narrow" pitchFamily="34" charset="0"/>
            </a:endParaRP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41" y="1046081"/>
            <a:ext cx="1280543" cy="164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33" y="3868388"/>
            <a:ext cx="1402052" cy="14020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35231" y="5294422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Dr. Elie </a:t>
            </a:r>
            <a:r>
              <a:rPr lang="fr-FR" dirty="0" err="1" smtClean="0">
                <a:latin typeface="Arial Narrow" pitchFamily="34" charset="0"/>
              </a:rPr>
              <a:t>Awwad</a:t>
            </a:r>
            <a:endParaRPr lang="fr-FR" dirty="0">
              <a:latin typeface="Arial Narrow" pitchFamily="34" charset="0"/>
            </a:endParaRPr>
          </a:p>
        </p:txBody>
      </p:sp>
      <p:pic>
        <p:nvPicPr>
          <p:cNvPr id="336898" name="Picture 2" descr="https://lh3.googleusercontent.com/9VR7t7FsTr4oUJYkHDMKXQhp2nn4IJdczy4pNKIGI1XGh0PqZ0qlmf60tAtln1aiDBwWYp98MtDJdzC2pf0RalsvINTb0J0uGqbvubso8D5Embup8Eg-Vej0ZltuHO4UpRRqACJAiE6k9cq7mE7GhvPCkYZhcerTjZYVYN24B606fxo43AmXbe1p71Ubf6wC0ArAPwnE1O8eZzwP8u3kh1kI3NrOT8x8MlIlcrlVsivVhwOlY2t0rC1IENqDVQAi52g0i1WJ62h8M-IxnknvIwPMwJTORcY_mRAZLxrzrYckr_6_keaq2ajebJ18I7BBaQ36mqErTfdPFd3-B7aoOQpGLpgFn6vQ-NQ4X90xliz7FiA-jJxsSyf_SNlu2qgoJYIG-f8z5YVnySzr2yHPuvpM0QprdHV_nPn9aLtKwIhKgyh8-6NwK3_JjJezazBMt6ZBrd-9XVebFMdYMGucChYTVufjTMf3ufGtjWHvLMhKYPkh_y4S2WqT0GOPqQV2vA-ZWrF8cE3oggKLgNRFWlM5W6lPBFyOKdyBAv_PBDtcPhr8Edb26_5jG_julhIZGkIvfYQiZ8BEtQejNcgqL9aBpJbJyBx1gR8p2zvPrLD-9hmlPX0ZKbs_tMDLokOY1K9GlU81g-5Lixj63MEIP4xFFKyYhb3gzGVFzuENLBsEtbL4EM_BblRFPKYCD_aNY94vXOSwNlPvz8_wbEdOmODeoA=w462-h260-no?authuser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57" y="4916430"/>
            <a:ext cx="2357180" cy="132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857" y="588511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 quelques doctorants…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4042" y="3839800"/>
            <a:ext cx="1459227" cy="145922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708400" y="5347444"/>
            <a:ext cx="142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Louis </a:t>
            </a:r>
            <a:r>
              <a:rPr lang="fr-FR" dirty="0" err="1" smtClean="0">
                <a:latin typeface="Arial Narrow" pitchFamily="34" charset="0"/>
              </a:rPr>
              <a:t>Tomczyk</a:t>
            </a:r>
            <a:endParaRPr lang="fr-FR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4686300" y="2603500"/>
            <a:ext cx="4457700" cy="180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920234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Formules de Fresnel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2. Expression d’une vibration monochromatique</a:t>
            </a:r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" y="1258888"/>
            <a:ext cx="4481286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44069" name="Rectangle 5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206375" y="5346700"/>
            <a:ext cx="546100" cy="5207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52500" y="5194638"/>
            <a:ext cx="8115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  </a:t>
            </a:r>
            <a:r>
              <a:rPr lang="fr-FR" b="1" dirty="0" smtClean="0">
                <a:latin typeface="Arial Narrow" pitchFamily="34" charset="0"/>
              </a:rPr>
              <a:t>Déphasage à la réflexion = </a:t>
            </a:r>
            <a:r>
              <a:rPr lang="fr-FR" b="1" dirty="0" smtClean="0">
                <a:latin typeface="Arial Narrow" pitchFamily="34" charset="0"/>
                <a:sym typeface="Symbol"/>
              </a:rPr>
              <a:t></a:t>
            </a:r>
            <a:r>
              <a:rPr lang="fr-FR" dirty="0" smtClean="0">
                <a:latin typeface="Arial Narrow" pitchFamily="34" charset="0"/>
              </a:rPr>
              <a:t> (signe (-)) tant que l’on ne se trouve pas en réflexion totale. </a:t>
            </a:r>
          </a:p>
          <a:p>
            <a:pPr algn="just"/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 </a:t>
            </a:r>
            <a:r>
              <a:rPr lang="fr-FR" b="1" dirty="0" smtClean="0">
                <a:latin typeface="Arial Narrow" pitchFamily="34" charset="0"/>
              </a:rPr>
              <a:t>Dans le cas de la réflexion totale, ce déphasage est beaucoup plus compliqué et dépend à la fois de la polarisation et de l’angle d’incidence.</a:t>
            </a:r>
          </a:p>
          <a:p>
            <a:pPr algn="just"/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	</a:t>
            </a:r>
            <a:r>
              <a:rPr lang="fr-FR" b="1" dirty="0" smtClean="0">
                <a:latin typeface="Arial Narrow" pitchFamily="34" charset="0"/>
              </a:rPr>
              <a:t>Phénomène important dans la fibre optique!</a:t>
            </a:r>
          </a:p>
          <a:p>
            <a:pPr algn="just"/>
            <a:endParaRPr lang="fr-FR" dirty="0">
              <a:latin typeface="Arial Narrow" pitchFamily="34" charset="0"/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15" y="2776514"/>
            <a:ext cx="4267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74812" y="1097473"/>
            <a:ext cx="8537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1. Expression d’une onde monochromatique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Onde plane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latin typeface="Arial Narrow" pitchFamily="34" charset="0"/>
              </a:rPr>
              <a:t>Intensité, polarisation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O</a:t>
            </a:r>
            <a:r>
              <a:rPr lang="fr-FR" dirty="0" smtClean="0">
                <a:latin typeface="Arial Narrow" pitchFamily="34" charset="0"/>
              </a:rPr>
              <a:t>ndes sphériques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La lentille vue en optique ondulatoire</a:t>
            </a:r>
            <a:endParaRPr lang="fr-FR" dirty="0" smtClean="0">
              <a:latin typeface="Arial Narrow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onde quasi-monochromatique 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Rappel Série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 smtClean="0">
                <a:latin typeface="Arial Narrow" pitchFamily="34" charset="0"/>
                <a:sym typeface="Wingdings" pitchFamily="2" charset="2"/>
              </a:rPr>
              <a:t>	 De la Série de Fourier à la Transformée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I</a:t>
            </a:r>
            <a:r>
              <a:rPr lang="fr-FR" dirty="0" smtClean="0">
                <a:latin typeface="Arial Narrow" pitchFamily="34" charset="0"/>
              </a:rPr>
              <a:t>ntroduction à la Transformée de Fourier…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Quelques propriétés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	 Quelques TF usuelles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	 Domaines d’application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 : Plan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u numéro de diapositive 1"/>
          <p:cNvSpPr txBox="1">
            <a:spLocks/>
          </p:cNvSpPr>
          <p:nvPr/>
        </p:nvSpPr>
        <p:spPr bwMode="auto">
          <a:xfrm>
            <a:off x="576263" y="6453188"/>
            <a:ext cx="8366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2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812" y="1097473"/>
            <a:ext cx="853794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1. Expression d’une onde monochromatique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Onde plane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latin typeface="Arial Narrow" pitchFamily="34" charset="0"/>
              </a:rPr>
              <a:t>Intensité, polarisation, classification des radiations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O</a:t>
            </a:r>
            <a:r>
              <a:rPr lang="fr-FR" dirty="0" smtClean="0">
                <a:latin typeface="Arial Narrow" pitchFamily="34" charset="0"/>
              </a:rPr>
              <a:t>ndes sphériques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La lentille vue en optique ondulatoire</a:t>
            </a:r>
            <a:endParaRPr lang="fr-FR" dirty="0" smtClean="0">
              <a:latin typeface="Arial Narrow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2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</a:rPr>
              <a:t>. </a:t>
            </a:r>
            <a:r>
              <a:rPr lang="fr-FR" sz="24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rPr>
              <a:t>Expression d’une onde quasi-monochromatique 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 Rappel Série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	 De la Série de Fourier à la Transformée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 I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ntroduction à la Transformée de Fourier…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Quelques propriétés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	 Quelques TF usuelles</a:t>
            </a:r>
            <a:endParaRPr lang="fr-FR" dirty="0">
              <a:solidFill>
                <a:srgbClr val="AEA6A4"/>
              </a:solidFill>
              <a:latin typeface="Arial Narrow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 : Plan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DA6667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23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920234"/>
            <a:ext cx="5519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 Généralités sur les équations de Maxwell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97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</a:t>
            </a:r>
            <a:r>
              <a:rPr lang="fr-FR" sz="2800" b="1" kern="0" dirty="0" smtClean="0">
                <a:solidFill>
                  <a:srgbClr val="DA6667"/>
                </a:solidFill>
                <a:latin typeface="Arial Narrow" pitchFamily="34" charset="0"/>
              </a:rPr>
              <a:t>. Expression d’une vibration monochromatique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844614" y="2346036"/>
            <a:ext cx="7137400" cy="787400"/>
            <a:chOff x="844614" y="2346036"/>
            <a:chExt cx="7137400" cy="787400"/>
          </a:xfrm>
        </p:grpSpPr>
        <p:sp>
          <p:nvSpPr>
            <p:cNvPr id="58" name="Rectangle à coins arrondis 57"/>
            <p:cNvSpPr/>
            <p:nvPr/>
          </p:nvSpPr>
          <p:spPr>
            <a:xfrm>
              <a:off x="844614" y="2346036"/>
              <a:ext cx="7137400" cy="787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57314" y="2384136"/>
              <a:ext cx="7095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smtClean="0">
                  <a:latin typeface="Arial Narrow" pitchFamily="34" charset="0"/>
                </a:rPr>
                <a:t>La lumière, c’est un champ électrique (E) et un champ magnétique (B)</a:t>
              </a:r>
            </a:p>
            <a:p>
              <a:pPr algn="ctr"/>
              <a:r>
                <a:rPr lang="fr-FR" sz="2000" b="1" dirty="0" smtClean="0">
                  <a:latin typeface="Arial Narrow" pitchFamily="34" charset="0"/>
                </a:rPr>
                <a:t>qui oscillent et se propagent </a:t>
              </a:r>
              <a:r>
                <a:rPr lang="fr-FR" b="1" dirty="0" smtClean="0">
                  <a:latin typeface="Arial Narrow" pitchFamily="34" charset="0"/>
                </a:rPr>
                <a:t>(Maxwell 1831-1879)</a:t>
              </a:r>
              <a:r>
                <a:rPr lang="fr-FR" sz="2000" b="1" dirty="0" smtClean="0">
                  <a:latin typeface="Arial Narrow" pitchFamily="34" charset="0"/>
                </a:rPr>
                <a:t>!</a:t>
              </a:r>
            </a:p>
          </p:txBody>
        </p:sp>
      </p:grpSp>
      <p:sp>
        <p:nvSpPr>
          <p:cNvPr id="60" name="Rectangle à coins arrondis 59"/>
          <p:cNvSpPr/>
          <p:nvPr/>
        </p:nvSpPr>
        <p:spPr>
          <a:xfrm>
            <a:off x="857314" y="1475971"/>
            <a:ext cx="7137400" cy="787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947459" y="1538681"/>
            <a:ext cx="69080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Arial Narrow" pitchFamily="34" charset="0"/>
              </a:rPr>
              <a:t>La lumière est un phénomène ondulatoire</a:t>
            </a:r>
          </a:p>
          <a:p>
            <a:pPr algn="ctr"/>
            <a:r>
              <a:rPr lang="fr-FR" b="1" dirty="0" smtClean="0">
                <a:latin typeface="Arial Narrow" pitchFamily="34" charset="0"/>
              </a:rPr>
              <a:t>(Huygens </a:t>
            </a:r>
            <a:r>
              <a:rPr lang="fr-FR" b="1" dirty="0">
                <a:latin typeface="Arial Narrow" pitchFamily="34" charset="0"/>
              </a:rPr>
              <a:t>(1629-1695), Young (1773-1829), Malus (1775-1812</a:t>
            </a:r>
            <a:r>
              <a:rPr lang="fr-FR" b="1" dirty="0" smtClean="0">
                <a:latin typeface="Arial Narrow" pitchFamily="34" charset="0"/>
              </a:rPr>
              <a:t>)…</a:t>
            </a:r>
            <a:endParaRPr lang="fr-FR" b="1" dirty="0">
              <a:latin typeface="Arial Narrow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225" y="6163784"/>
            <a:ext cx="8760732" cy="307777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Remarque : une onde est un phénomène physique de transport d’énergie sans transport de matière !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61" name="Titre 1"/>
          <p:cNvSpPr txBox="1">
            <a:spLocks/>
          </p:cNvSpPr>
          <p:nvPr/>
        </p:nvSpPr>
        <p:spPr>
          <a:xfrm>
            <a:off x="1524000" y="6376434"/>
            <a:ext cx="7391400" cy="39266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Ch.2 : 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Ondes et Analyse spectrale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0" y="3703037"/>
            <a:ext cx="7076879" cy="2333598"/>
            <a:chOff x="0" y="3703037"/>
            <a:chExt cx="7076879" cy="2333598"/>
          </a:xfrm>
        </p:grpSpPr>
        <p:sp>
          <p:nvSpPr>
            <p:cNvPr id="7" name="Rectangle 6"/>
            <p:cNvSpPr/>
            <p:nvPr/>
          </p:nvSpPr>
          <p:spPr>
            <a:xfrm>
              <a:off x="2504879" y="3778088"/>
              <a:ext cx="4572000" cy="6001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Crédit : Davide </a:t>
              </a:r>
              <a:r>
                <a:rPr lang="fr-FR" sz="1100" dirty="0" err="1">
                  <a:solidFill>
                    <a:srgbClr val="555555"/>
                  </a:solidFill>
                  <a:latin typeface="lucida grande"/>
                </a:rPr>
                <a:t>Restivo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, Aarau, </a:t>
              </a:r>
              <a:r>
                <a:rPr lang="fr-FR" sz="1100" dirty="0" err="1">
                  <a:solidFill>
                    <a:srgbClr val="555555"/>
                  </a:solidFill>
                  <a:latin typeface="lucida grande"/>
                </a:rPr>
                <a:t>Switzerland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 (Drops #1) [CC BY-SA 2.0 (</a:t>
              </a:r>
              <a:r>
                <a:rPr lang="fr-FR" sz="1100" dirty="0">
                  <a:solidFill>
                    <a:srgbClr val="D1561B"/>
                  </a:solidFill>
                  <a:latin typeface="lucida grande"/>
                  <a:hlinkClick r:id="rId2"/>
                </a:rPr>
                <a:t>http://creativecommons.org/licenses/by-sa/2.0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)], via </a:t>
              </a:r>
              <a:r>
                <a:rPr lang="fr-FR" sz="1100" dirty="0" err="1">
                  <a:solidFill>
                    <a:srgbClr val="555555"/>
                  </a:solidFill>
                  <a:latin typeface="lucida grande"/>
                </a:rPr>
                <a:t>Wikimedia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 Commons</a:t>
              </a:r>
              <a:endParaRPr lang="fr-FR" sz="1100" dirty="0"/>
            </a:p>
          </p:txBody>
        </p:sp>
        <p:grpSp>
          <p:nvGrpSpPr>
            <p:cNvPr id="59" name="Groupe 58"/>
            <p:cNvGrpSpPr/>
            <p:nvPr/>
          </p:nvGrpSpPr>
          <p:grpSpPr>
            <a:xfrm>
              <a:off x="0" y="3703037"/>
              <a:ext cx="2291644" cy="2333598"/>
              <a:chOff x="0" y="2954867"/>
              <a:chExt cx="2291644" cy="2333598"/>
            </a:xfrm>
          </p:grpSpPr>
          <p:pic>
            <p:nvPicPr>
              <p:cNvPr id="28" name="Picture 4" descr="onde surface eau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801" y="3318757"/>
                <a:ext cx="2279843" cy="1558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135467" y="2954867"/>
                <a:ext cx="1851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Le centre oscille</a:t>
                </a:r>
                <a:endParaRPr lang="fr-FR" dirty="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0" y="4919133"/>
                <a:ext cx="22109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L’onde se propage !</a:t>
                </a:r>
                <a:endParaRPr lang="fr-FR" dirty="0"/>
              </a:p>
            </p:txBody>
          </p:sp>
        </p:grpSp>
      </p:grpSp>
      <p:grpSp>
        <p:nvGrpSpPr>
          <p:cNvPr id="31" name="Groupe 30"/>
          <p:cNvGrpSpPr/>
          <p:nvPr/>
        </p:nvGrpSpPr>
        <p:grpSpPr>
          <a:xfrm>
            <a:off x="2345070" y="3343899"/>
            <a:ext cx="6725434" cy="2790850"/>
            <a:chOff x="2737556" y="1557866"/>
            <a:chExt cx="7089421" cy="3121377"/>
          </a:xfrm>
          <a:solidFill>
            <a:schemeClr val="tx2"/>
          </a:solidFill>
        </p:grpSpPr>
        <p:grpSp>
          <p:nvGrpSpPr>
            <p:cNvPr id="32" name="Groupe 96"/>
            <p:cNvGrpSpPr/>
            <p:nvPr/>
          </p:nvGrpSpPr>
          <p:grpSpPr>
            <a:xfrm>
              <a:off x="2737556" y="1557866"/>
              <a:ext cx="7089421" cy="3121377"/>
              <a:chOff x="2737556" y="1557866"/>
              <a:chExt cx="7089421" cy="3121377"/>
            </a:xfrm>
            <a:grpFill/>
          </p:grpSpPr>
          <p:sp>
            <p:nvSpPr>
              <p:cNvPr id="35" name="Rectangle 55"/>
              <p:cNvSpPr>
                <a:spLocks noChangeArrowheads="1"/>
              </p:cNvSpPr>
              <p:nvPr/>
            </p:nvSpPr>
            <p:spPr bwMode="auto">
              <a:xfrm>
                <a:off x="2737556" y="1569154"/>
                <a:ext cx="3670990" cy="311008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4111876" y="2150468"/>
                <a:ext cx="1611720" cy="1698850"/>
              </a:xfrm>
              <a:custGeom>
                <a:avLst/>
                <a:gdLst>
                  <a:gd name="T0" fmla="*/ 0 w 1966"/>
                  <a:gd name="T1" fmla="*/ 139 h 1755"/>
                  <a:gd name="T2" fmla="*/ 16 w 1966"/>
                  <a:gd name="T3" fmla="*/ 41 h 1755"/>
                  <a:gd name="T4" fmla="*/ 16 w 1966"/>
                  <a:gd name="T5" fmla="*/ 0 h 1755"/>
                  <a:gd name="T6" fmla="*/ 1 w 1966"/>
                  <a:gd name="T7" fmla="*/ 64 h 1755"/>
                  <a:gd name="T8" fmla="*/ 0 w 1966"/>
                  <a:gd name="T9" fmla="*/ 139 h 17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6"/>
                  <a:gd name="T16" fmla="*/ 0 h 1755"/>
                  <a:gd name="T17" fmla="*/ 1966 w 1966"/>
                  <a:gd name="T18" fmla="*/ 1755 h 17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6" h="1755">
                    <a:moveTo>
                      <a:pt x="0" y="1755"/>
                    </a:moveTo>
                    <a:lnTo>
                      <a:pt x="1966" y="521"/>
                    </a:lnTo>
                    <a:lnTo>
                      <a:pt x="1966" y="0"/>
                    </a:lnTo>
                    <a:lnTo>
                      <a:pt x="9" y="804"/>
                    </a:lnTo>
                    <a:lnTo>
                      <a:pt x="0" y="175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4178978" y="2291835"/>
                <a:ext cx="1468653" cy="1442925"/>
              </a:xfrm>
              <a:custGeom>
                <a:avLst/>
                <a:gdLst>
                  <a:gd name="T0" fmla="*/ 0 w 1792"/>
                  <a:gd name="T1" fmla="*/ 118 h 1491"/>
                  <a:gd name="T2" fmla="*/ 2 w 1792"/>
                  <a:gd name="T3" fmla="*/ 48 h 1491"/>
                  <a:gd name="T4" fmla="*/ 4 w 1792"/>
                  <a:gd name="T5" fmla="*/ 98 h 1491"/>
                  <a:gd name="T6" fmla="*/ 6 w 1792"/>
                  <a:gd name="T7" fmla="*/ 32 h 1491"/>
                  <a:gd name="T8" fmla="*/ 9 w 1792"/>
                  <a:gd name="T9" fmla="*/ 67 h 1491"/>
                  <a:gd name="T10" fmla="*/ 10 w 1792"/>
                  <a:gd name="T11" fmla="*/ 17 h 1491"/>
                  <a:gd name="T12" fmla="*/ 12 w 1792"/>
                  <a:gd name="T13" fmla="*/ 44 h 1491"/>
                  <a:gd name="T14" fmla="*/ 14 w 1792"/>
                  <a:gd name="T15" fmla="*/ 4 h 1491"/>
                  <a:gd name="T16" fmla="*/ 15 w 1792"/>
                  <a:gd name="T17" fmla="*/ 18 h 14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2"/>
                  <a:gd name="T28" fmla="*/ 0 h 1491"/>
                  <a:gd name="T29" fmla="*/ 1792 w 1792"/>
                  <a:gd name="T30" fmla="*/ 1491 h 149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2" h="1491">
                    <a:moveTo>
                      <a:pt x="0" y="1491"/>
                    </a:moveTo>
                    <a:cubicBezTo>
                      <a:pt x="60" y="1065"/>
                      <a:pt x="120" y="639"/>
                      <a:pt x="210" y="595"/>
                    </a:cubicBezTo>
                    <a:cubicBezTo>
                      <a:pt x="300" y="551"/>
                      <a:pt x="455" y="1259"/>
                      <a:pt x="540" y="1226"/>
                    </a:cubicBezTo>
                    <a:cubicBezTo>
                      <a:pt x="625" y="1193"/>
                      <a:pt x="634" y="456"/>
                      <a:pt x="722" y="394"/>
                    </a:cubicBezTo>
                    <a:cubicBezTo>
                      <a:pt x="810" y="332"/>
                      <a:pt x="988" y="881"/>
                      <a:pt x="1070" y="851"/>
                    </a:cubicBezTo>
                    <a:cubicBezTo>
                      <a:pt x="1152" y="821"/>
                      <a:pt x="1141" y="258"/>
                      <a:pt x="1216" y="211"/>
                    </a:cubicBezTo>
                    <a:cubicBezTo>
                      <a:pt x="1291" y="164"/>
                      <a:pt x="1452" y="594"/>
                      <a:pt x="1518" y="568"/>
                    </a:cubicBezTo>
                    <a:cubicBezTo>
                      <a:pt x="1584" y="542"/>
                      <a:pt x="1563" y="112"/>
                      <a:pt x="1609" y="56"/>
                    </a:cubicBezTo>
                    <a:cubicBezTo>
                      <a:pt x="1655" y="0"/>
                      <a:pt x="1723" y="115"/>
                      <a:pt x="1792" y="230"/>
                    </a:cubicBezTo>
                  </a:path>
                </a:pathLst>
              </a:cu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5778037" y="2161436"/>
                <a:ext cx="232959" cy="354638"/>
              </a:xfrm>
              <a:custGeom>
                <a:avLst/>
                <a:gdLst>
                  <a:gd name="T0" fmla="*/ 0 w 284"/>
                  <a:gd name="T1" fmla="*/ 9 h 366"/>
                  <a:gd name="T2" fmla="*/ 0 w 284"/>
                  <a:gd name="T3" fmla="*/ 29 h 366"/>
                  <a:gd name="T4" fmla="*/ 2 w 284"/>
                  <a:gd name="T5" fmla="*/ 14 h 366"/>
                  <a:gd name="T6" fmla="*/ 2 w 284"/>
                  <a:gd name="T7" fmla="*/ 23 h 366"/>
                  <a:gd name="T8" fmla="*/ 3 w 284"/>
                  <a:gd name="T9" fmla="*/ 8 h 366"/>
                  <a:gd name="T10" fmla="*/ 1 w 284"/>
                  <a:gd name="T11" fmla="*/ 0 h 366"/>
                  <a:gd name="T12" fmla="*/ 1 w 284"/>
                  <a:gd name="T13" fmla="*/ 10 h 366"/>
                  <a:gd name="T14" fmla="*/ 0 w 284"/>
                  <a:gd name="T15" fmla="*/ 9 h 3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4"/>
                  <a:gd name="T25" fmla="*/ 0 h 366"/>
                  <a:gd name="T26" fmla="*/ 284 w 284"/>
                  <a:gd name="T27" fmla="*/ 366 h 3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4" h="366">
                    <a:moveTo>
                      <a:pt x="0" y="114"/>
                    </a:moveTo>
                    <a:lnTo>
                      <a:pt x="0" y="366"/>
                    </a:lnTo>
                    <a:lnTo>
                      <a:pt x="184" y="172"/>
                    </a:lnTo>
                    <a:lnTo>
                      <a:pt x="184" y="290"/>
                    </a:lnTo>
                    <a:lnTo>
                      <a:pt x="284" y="96"/>
                    </a:lnTo>
                    <a:lnTo>
                      <a:pt x="170" y="0"/>
                    </a:lnTo>
                    <a:lnTo>
                      <a:pt x="172" y="120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9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530745" y="3520272"/>
                <a:ext cx="545681" cy="85917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Line 10"/>
              <p:cNvSpPr>
                <a:spLocks noChangeShapeType="1"/>
              </p:cNvSpPr>
              <p:nvPr/>
            </p:nvSpPr>
            <p:spPr bwMode="auto">
              <a:xfrm flipV="1">
                <a:off x="3848531" y="3471524"/>
                <a:ext cx="0" cy="4582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11"/>
              <p:cNvSpPr>
                <a:spLocks noChangeShapeType="1"/>
              </p:cNvSpPr>
              <p:nvPr/>
            </p:nvSpPr>
            <p:spPr bwMode="auto">
              <a:xfrm>
                <a:off x="3849797" y="3940719"/>
                <a:ext cx="3798" cy="47894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901706" y="3558051"/>
                <a:ext cx="322850" cy="327827"/>
              </a:xfrm>
              <a:custGeom>
                <a:avLst/>
                <a:gdLst>
                  <a:gd name="T0" fmla="*/ 3 w 394"/>
                  <a:gd name="T1" fmla="*/ 0 h 338"/>
                  <a:gd name="T2" fmla="*/ 3 w 394"/>
                  <a:gd name="T3" fmla="*/ 10 h 338"/>
                  <a:gd name="T4" fmla="*/ 3 w 394"/>
                  <a:gd name="T5" fmla="*/ 19 h 338"/>
                  <a:gd name="T6" fmla="*/ 3 w 394"/>
                  <a:gd name="T7" fmla="*/ 25 h 338"/>
                  <a:gd name="T8" fmla="*/ 0 w 394"/>
                  <a:gd name="T9" fmla="*/ 27 h 3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4"/>
                  <a:gd name="T16" fmla="*/ 0 h 338"/>
                  <a:gd name="T17" fmla="*/ 394 w 394"/>
                  <a:gd name="T18" fmla="*/ 338 h 3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4" h="338">
                    <a:moveTo>
                      <a:pt x="356" y="0"/>
                    </a:moveTo>
                    <a:cubicBezTo>
                      <a:pt x="353" y="39"/>
                      <a:pt x="350" y="79"/>
                      <a:pt x="347" y="118"/>
                    </a:cubicBezTo>
                    <a:cubicBezTo>
                      <a:pt x="344" y="157"/>
                      <a:pt x="339" y="205"/>
                      <a:pt x="338" y="237"/>
                    </a:cubicBezTo>
                    <a:cubicBezTo>
                      <a:pt x="337" y="269"/>
                      <a:pt x="394" y="293"/>
                      <a:pt x="338" y="310"/>
                    </a:cubicBezTo>
                    <a:cubicBezTo>
                      <a:pt x="282" y="327"/>
                      <a:pt x="141" y="332"/>
                      <a:pt x="0" y="338"/>
                    </a:cubicBezTo>
                  </a:path>
                </a:pathLst>
              </a:cu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2807084" y="2722610"/>
                <a:ext cx="1245692" cy="82614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dirty="0" smtClean="0"/>
                  <a:t>Oscillations</a:t>
                </a:r>
                <a:endParaRPr lang="fr-FR" sz="1400" dirty="0"/>
              </a:p>
              <a:p>
                <a:pPr algn="ctr"/>
                <a:r>
                  <a:rPr lang="fr-FR" sz="1400" dirty="0" smtClean="0"/>
                  <a:t>verticales</a:t>
                </a:r>
              </a:p>
              <a:p>
                <a:pPr algn="ctr"/>
                <a:r>
                  <a:rPr lang="fr-FR" sz="1400" dirty="0" err="1" smtClean="0"/>
                  <a:t>Frequence</a:t>
                </a:r>
                <a:r>
                  <a:rPr lang="fr-FR" sz="1400" dirty="0" smtClean="0"/>
                  <a:t> </a:t>
                </a:r>
                <a:r>
                  <a:rPr lang="fr-FR" sz="1400" dirty="0" smtClean="0">
                    <a:sym typeface="Symbol"/>
                  </a:rPr>
                  <a:t></a:t>
                </a:r>
                <a:endParaRPr lang="fr-FR" sz="1400" dirty="0"/>
              </a:p>
            </p:txBody>
          </p:sp>
          <p:sp>
            <p:nvSpPr>
              <p:cNvPr id="44" name="Text Box 14"/>
              <p:cNvSpPr txBox="1">
                <a:spLocks noChangeArrowheads="1"/>
              </p:cNvSpPr>
              <p:nvPr/>
            </p:nvSpPr>
            <p:spPr bwMode="auto">
              <a:xfrm>
                <a:off x="4092884" y="3991904"/>
                <a:ext cx="531754" cy="2339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/>
                  <a:t>Corde</a:t>
                </a:r>
              </a:p>
            </p:txBody>
          </p:sp>
          <p:sp>
            <p:nvSpPr>
              <p:cNvPr id="45" name="Line 15"/>
              <p:cNvSpPr>
                <a:spLocks noChangeShapeType="1"/>
              </p:cNvSpPr>
              <p:nvPr/>
            </p:nvSpPr>
            <p:spPr bwMode="auto">
              <a:xfrm flipH="1" flipV="1">
                <a:off x="4186574" y="3868816"/>
                <a:ext cx="97488" cy="10480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Text Box 16"/>
              <p:cNvSpPr txBox="1">
                <a:spLocks noChangeArrowheads="1"/>
              </p:cNvSpPr>
              <p:nvPr/>
            </p:nvSpPr>
            <p:spPr bwMode="auto">
              <a:xfrm>
                <a:off x="5279629" y="1632462"/>
                <a:ext cx="901449" cy="3972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 dirty="0"/>
                  <a:t>Direction de</a:t>
                </a:r>
              </a:p>
              <a:p>
                <a:r>
                  <a:rPr lang="fr-FR" sz="1400" dirty="0"/>
                  <a:t>propagation</a:t>
                </a:r>
              </a:p>
            </p:txBody>
          </p:sp>
          <p:sp>
            <p:nvSpPr>
              <p:cNvPr id="47" name="Line 22"/>
              <p:cNvSpPr>
                <a:spLocks noChangeShapeType="1"/>
              </p:cNvSpPr>
              <p:nvPr/>
            </p:nvSpPr>
            <p:spPr bwMode="auto">
              <a:xfrm flipV="1">
                <a:off x="4486635" y="2540447"/>
                <a:ext cx="0" cy="61909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23"/>
              <p:cNvSpPr>
                <a:spLocks noChangeShapeType="1"/>
              </p:cNvSpPr>
              <p:nvPr/>
            </p:nvSpPr>
            <p:spPr bwMode="auto">
              <a:xfrm flipV="1">
                <a:off x="4486635" y="2929209"/>
                <a:ext cx="411476" cy="23033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24"/>
              <p:cNvSpPr>
                <a:spLocks noChangeShapeType="1"/>
              </p:cNvSpPr>
              <p:nvPr/>
            </p:nvSpPr>
            <p:spPr bwMode="auto">
              <a:xfrm>
                <a:off x="4486635" y="3168071"/>
                <a:ext cx="397549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Text Box 25"/>
              <p:cNvSpPr txBox="1">
                <a:spLocks noChangeArrowheads="1"/>
              </p:cNvSpPr>
              <p:nvPr/>
            </p:nvSpPr>
            <p:spPr bwMode="auto">
              <a:xfrm>
                <a:off x="4379019" y="2323521"/>
                <a:ext cx="238023" cy="28151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x</a:t>
                </a:r>
              </a:p>
            </p:txBody>
          </p:sp>
          <p:sp>
            <p:nvSpPr>
              <p:cNvPr id="51" name="Text Box 26"/>
              <p:cNvSpPr txBox="1">
                <a:spLocks noChangeArrowheads="1"/>
              </p:cNvSpPr>
              <p:nvPr/>
            </p:nvSpPr>
            <p:spPr bwMode="auto">
              <a:xfrm>
                <a:off x="4887983" y="3147354"/>
                <a:ext cx="238023" cy="28151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y</a:t>
                </a:r>
              </a:p>
            </p:txBody>
          </p:sp>
          <p:sp>
            <p:nvSpPr>
              <p:cNvPr id="52" name="Text Box 27"/>
              <p:cNvSpPr txBox="1">
                <a:spLocks noChangeArrowheads="1"/>
              </p:cNvSpPr>
              <p:nvPr/>
            </p:nvSpPr>
            <p:spPr bwMode="auto">
              <a:xfrm>
                <a:off x="4887983" y="2659879"/>
                <a:ext cx="238023" cy="28151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z</a:t>
                </a:r>
              </a:p>
            </p:txBody>
          </p:sp>
          <p:sp>
            <p:nvSpPr>
              <p:cNvPr id="54" name="Rectangle 56"/>
              <p:cNvSpPr>
                <a:spLocks noChangeArrowheads="1"/>
              </p:cNvSpPr>
              <p:nvPr/>
            </p:nvSpPr>
            <p:spPr bwMode="auto">
              <a:xfrm>
                <a:off x="6406913" y="1569155"/>
                <a:ext cx="3420064" cy="310444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AutoShape 65"/>
              <p:cNvSpPr>
                <a:spLocks noChangeArrowheads="1"/>
              </p:cNvSpPr>
              <p:nvPr/>
            </p:nvSpPr>
            <p:spPr bwMode="auto">
              <a:xfrm>
                <a:off x="6297130" y="2982831"/>
                <a:ext cx="253216" cy="146242"/>
              </a:xfrm>
              <a:prstGeom prst="leftRightArrow">
                <a:avLst>
                  <a:gd name="adj1" fmla="val 50000"/>
                  <a:gd name="adj2" fmla="val 33333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7038622" y="1557866"/>
                <a:ext cx="2339103" cy="92333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La lumière est 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une onde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Electromagnétique!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7" name="Picture 2" descr="http://meteosat.pessac.free.fr/Cd_elect/perso.wanadoo.fr/f6crp/elec/images/prop6.gif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598355" y="2709333"/>
                <a:ext cx="3228622" cy="1777824"/>
              </a:xfrm>
              <a:prstGeom prst="rect">
                <a:avLst/>
              </a:prstGeom>
              <a:grpFill/>
            </p:spPr>
          </p:pic>
          <p:sp>
            <p:nvSpPr>
              <p:cNvPr id="53" name="Text Box 52"/>
              <p:cNvSpPr txBox="1">
                <a:spLocks noChangeArrowheads="1"/>
              </p:cNvSpPr>
              <p:nvPr/>
            </p:nvSpPr>
            <p:spPr bwMode="auto">
              <a:xfrm>
                <a:off x="9507804" y="4000327"/>
                <a:ext cx="316323" cy="4130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/>
                  <a:t>z</a:t>
                </a:r>
              </a:p>
            </p:txBody>
          </p:sp>
        </p:grpSp>
        <p:sp>
          <p:nvSpPr>
            <p:cNvPr id="33" name="Ellipse 32"/>
            <p:cNvSpPr/>
            <p:nvPr/>
          </p:nvSpPr>
          <p:spPr>
            <a:xfrm>
              <a:off x="7315200" y="3127022"/>
              <a:ext cx="270934" cy="248356"/>
            </a:xfrm>
            <a:prstGeom prst="ellipse">
              <a:avLst/>
            </a:prstGeom>
            <a:grpFill/>
            <a:scene3d>
              <a:camera prst="isometricOffAxis2Right">
                <a:rot lat="1012846" lon="19016507" rev="380472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683021" y="2946398"/>
              <a:ext cx="732893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sz="1000" b="1" dirty="0" smtClean="0"/>
                <a:t>SOURCE</a:t>
              </a:r>
              <a:endParaRPr lang="fr-FR" sz="1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ésentation Holographie">
  <a:themeElements>
    <a:clrScheme name="">
      <a:dk1>
        <a:srgbClr val="1A171B"/>
      </a:dk1>
      <a:lt1>
        <a:srgbClr val="6D5047"/>
      </a:lt1>
      <a:dk2>
        <a:srgbClr val="FFFFFF"/>
      </a:dk2>
      <a:lt2>
        <a:srgbClr val="A80847"/>
      </a:lt2>
      <a:accent1>
        <a:srgbClr val="CC5E2F"/>
      </a:accent1>
      <a:accent2>
        <a:srgbClr val="006290"/>
      </a:accent2>
      <a:accent3>
        <a:srgbClr val="BAB3B1"/>
      </a:accent3>
      <a:accent4>
        <a:srgbClr val="141215"/>
      </a:accent4>
      <a:accent5>
        <a:srgbClr val="E2B6AD"/>
      </a:accent5>
      <a:accent6>
        <a:srgbClr val="005882"/>
      </a:accent6>
      <a:hlink>
        <a:srgbClr val="BBBC1D"/>
      </a:hlink>
      <a:folHlink>
        <a:srgbClr val="8F0055"/>
      </a:folHlink>
    </a:clrScheme>
    <a:fontScheme name="Institut-Telecom_MODELE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Institut-Telecom_MODELE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14">
        <a:dk1>
          <a:srgbClr val="1A171B"/>
        </a:dk1>
        <a:lt1>
          <a:srgbClr val="FFFFFF"/>
        </a:lt1>
        <a:dk2>
          <a:srgbClr val="FFFFFF"/>
        </a:dk2>
        <a:lt2>
          <a:srgbClr val="6A5B5A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15">
        <a:dk1>
          <a:srgbClr val="1A171B"/>
        </a:dk1>
        <a:lt1>
          <a:srgbClr val="FFFFFF"/>
        </a:lt1>
        <a:dk2>
          <a:srgbClr val="FFFFFF"/>
        </a:dk2>
        <a:lt2>
          <a:srgbClr val="847573"/>
        </a:lt2>
        <a:accent1>
          <a:srgbClr val="6A5B5A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B9B5B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stitut-Telecom_MODELE-1">
  <a:themeElements>
    <a:clrScheme name="">
      <a:dk1>
        <a:srgbClr val="1A171B"/>
      </a:dk1>
      <a:lt1>
        <a:srgbClr val="6D5047"/>
      </a:lt1>
      <a:dk2>
        <a:srgbClr val="FFFFFF"/>
      </a:dk2>
      <a:lt2>
        <a:srgbClr val="A80847"/>
      </a:lt2>
      <a:accent1>
        <a:srgbClr val="CC5E2F"/>
      </a:accent1>
      <a:accent2>
        <a:srgbClr val="006290"/>
      </a:accent2>
      <a:accent3>
        <a:srgbClr val="BAB3B1"/>
      </a:accent3>
      <a:accent4>
        <a:srgbClr val="141215"/>
      </a:accent4>
      <a:accent5>
        <a:srgbClr val="E2B6AD"/>
      </a:accent5>
      <a:accent6>
        <a:srgbClr val="005882"/>
      </a:accent6>
      <a:hlink>
        <a:srgbClr val="BBBC1D"/>
      </a:hlink>
      <a:folHlink>
        <a:srgbClr val="8F0055"/>
      </a:folHlink>
    </a:clrScheme>
    <a:fontScheme name="1_Institut-Telecom_MODELE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>
    <a:extraClrScheme>
      <a:clrScheme name="1_Institut-Telecom_MODELE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14">
        <a:dk1>
          <a:srgbClr val="1A171B"/>
        </a:dk1>
        <a:lt1>
          <a:srgbClr val="FFFFFF"/>
        </a:lt1>
        <a:dk2>
          <a:srgbClr val="FFFFFF"/>
        </a:dk2>
        <a:lt2>
          <a:srgbClr val="6A5B5A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15">
        <a:dk1>
          <a:srgbClr val="1A171B"/>
        </a:dk1>
        <a:lt1>
          <a:srgbClr val="FFFFFF"/>
        </a:lt1>
        <a:dk2>
          <a:srgbClr val="FFFFFF"/>
        </a:dk2>
        <a:lt2>
          <a:srgbClr val="847573"/>
        </a:lt2>
        <a:accent1>
          <a:srgbClr val="6A5B5A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B9B5B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hèm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Holographie</Template>
  <TotalTime>98611</TotalTime>
  <Words>8267</Words>
  <Application>Microsoft Office PowerPoint</Application>
  <PresentationFormat>Affichage à l'écran (4:3)</PresentationFormat>
  <Paragraphs>1207</Paragraphs>
  <Slides>60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60</vt:i4>
      </vt:variant>
    </vt:vector>
  </HeadingPairs>
  <TitlesOfParts>
    <vt:vector size="76" baseType="lpstr">
      <vt:lpstr>ＭＳ Ｐゴシック</vt:lpstr>
      <vt:lpstr>Arial</vt:lpstr>
      <vt:lpstr>Arial</vt:lpstr>
      <vt:lpstr>Arial Narrow</vt:lpstr>
      <vt:lpstr>Calibri</vt:lpstr>
      <vt:lpstr>Cambria Math</vt:lpstr>
      <vt:lpstr>Courier New</vt:lpstr>
      <vt:lpstr>lucida grande</vt:lpstr>
      <vt:lpstr>myriad-pro</vt:lpstr>
      <vt:lpstr>Symbol</vt:lpstr>
      <vt:lpstr>Times</vt:lpstr>
      <vt:lpstr>Times New Roman</vt:lpstr>
      <vt:lpstr>Wingdings</vt:lpstr>
      <vt:lpstr>Wingdings 2</vt:lpstr>
      <vt:lpstr>Présentation Holographie</vt:lpstr>
      <vt:lpstr>1_Institut-Telecom_MODELE-1</vt:lpstr>
      <vt:lpstr>Chapitre 2  COM101 Optique et photonique 1ère année  Ondes et analyse spectrale (1h30)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Telecom-Paristech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5  COM101 Optique et photonique 1ère année  HOLOGRAPHIE</dc:title>
  <dc:creator>renaud</dc:creator>
  <cp:lastModifiedBy>Renaud Gabet</cp:lastModifiedBy>
  <cp:revision>241</cp:revision>
  <dcterms:created xsi:type="dcterms:W3CDTF">2011-09-23T08:07:09Z</dcterms:created>
  <dcterms:modified xsi:type="dcterms:W3CDTF">2023-09-14T08:50:08Z</dcterms:modified>
</cp:coreProperties>
</file>